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9" r:id="rId2"/>
  </p:sldMasterIdLst>
  <p:notesMasterIdLst>
    <p:notesMasterId r:id="rId24"/>
  </p:notesMasterIdLst>
  <p:handoutMasterIdLst>
    <p:handoutMasterId r:id="rId25"/>
  </p:handoutMasterIdLst>
  <p:sldIdLst>
    <p:sldId id="256" r:id="rId3"/>
    <p:sldId id="3461" r:id="rId4"/>
    <p:sldId id="3462" r:id="rId5"/>
    <p:sldId id="3481" r:id="rId6"/>
    <p:sldId id="3488" r:id="rId7"/>
    <p:sldId id="263" r:id="rId8"/>
    <p:sldId id="3490" r:id="rId9"/>
    <p:sldId id="3491" r:id="rId10"/>
    <p:sldId id="3492" r:id="rId11"/>
    <p:sldId id="3495" r:id="rId12"/>
    <p:sldId id="3497" r:id="rId13"/>
    <p:sldId id="3498" r:id="rId14"/>
    <p:sldId id="3499" r:id="rId15"/>
    <p:sldId id="3494" r:id="rId16"/>
    <p:sldId id="3496" r:id="rId17"/>
    <p:sldId id="3500" r:id="rId18"/>
    <p:sldId id="3489" r:id="rId19"/>
    <p:sldId id="1855" r:id="rId20"/>
    <p:sldId id="3470" r:id="rId21"/>
    <p:sldId id="3474" r:id="rId22"/>
    <p:sldId id="358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C2EC916-17D3-A56F-09F2-A83B0C1DE6C9}" name="Nathan Bunker" initials="NB" userId="S::nbunker@immregistries.org::3a818436-2ac6-41ce-ab68-359f70705be3" providerId="AD"/>
  <p188:author id="{BA70ED78-5BE3-0EAD-8BBE-A5D4B0A8FD85}" name="Arias, Alejandra" initials="AA" userId="S::Alejandra.Arias@ct.gov::117c8a20-8a0f-436d-adf4-3303ac9021b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3B452"/>
    <a:srgbClr val="0284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58"/>
  </p:normalViewPr>
  <p:slideViewPr>
    <p:cSldViewPr snapToGrid="0">
      <p:cViewPr varScale="1">
        <p:scale>
          <a:sx n="125" d="100"/>
          <a:sy n="125" d="100"/>
        </p:scale>
        <p:origin x="102" y="1524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notesViewPr>
    <p:cSldViewPr snapToGrid="0">
      <p:cViewPr varScale="1">
        <p:scale>
          <a:sx n="97" d="100"/>
          <a:sy n="97" d="100"/>
        </p:scale>
        <p:origin x="361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FD4B533-8B82-1B6E-19ED-907AE13E922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5F5547-B931-F292-58B9-3E44CBE663C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61105-DD45-4D4E-B469-9CB524AB3422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DCA3BC-3561-D031-36C8-8B194E9870C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954164-BD0E-4E72-B52F-E469751A0E5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A91958-89B1-443E-97F0-48D2D83D8E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517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96FA0-6D44-446C-9327-16D66EC567E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37A25-CC8B-47A3-B56E-87CADF159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431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sv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781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3C1D95CA-0AC4-4E24-81D6-7607214D6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971" y="2209797"/>
            <a:ext cx="9100458" cy="1909763"/>
          </a:xfrm>
        </p:spPr>
        <p:txBody>
          <a:bodyPr anchor="b">
            <a:normAutofit/>
          </a:bodyPr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8971" y="4211636"/>
            <a:ext cx="9100458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863" y="6356350"/>
            <a:ext cx="2743200" cy="365125"/>
          </a:xfrm>
        </p:spPr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690263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7914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8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3D5CDE0-FEAE-4E6C-B038-F3F8B3AEF0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22D3D-58D6-4054-AE47-C8D97CF6ED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8055" y="1600199"/>
            <a:ext cx="8490857" cy="190976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CFC920-CD8A-4196-9AC8-EB14A3D7F8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98055" y="3602038"/>
            <a:ext cx="849085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FAECFE-7DC7-4788-B1E7-BB9F57FDDB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0365" y="6356350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fld id="{93B9FF3A-1400-4C66-B29C-6B1876BC525B}" type="datetimeFigureOut">
              <a:rPr lang="en-US" smtClean="0"/>
              <a:pPr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BEA7-37F3-4EA3-B076-75B6ED213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357911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8F6EE8-AE30-4B59-A4C6-57A815520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901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DF8141-7D36-4A55-A9EA-0CA3CDF82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8A0D8-F49C-43A6-B07D-89EA2F7BB7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5964D-38A5-4D41-B101-B7DD3691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9D072-3E50-4508-BF78-78614688B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AE5A8-7D1B-48ED-B025-3502987F8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594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3FE1B2B-4D9E-45CC-B7A1-E17D831486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660493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660493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94368" y="6356350"/>
            <a:ext cx="2420257" cy="365125"/>
          </a:xfrm>
        </p:spPr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2279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4A4C679-C6E8-4E7C-B5C2-06A5886098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520EC50-3CA3-4846-92FB-E282CDCE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8791121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3C7F3-44D1-4FEF-A3A1-D40BB869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879112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0C8D79-A9D8-438B-9634-0DC7F9ACEF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D7CEC7-5D5C-4D58-9746-0D773CA4E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DBD644-1B4D-43B7-8849-DF2DDA7B6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36B4717-7A1F-49AD-A875-835CE120619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656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13DE8-0862-487D-AC3E-8F51AF3E2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6CE4B0-9081-411D-A3BB-457B90A1F9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510531-B10D-4AD8-A4DB-208E21C8CF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6BB0E8-CDA7-4936-8FC4-2E76D6B13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C78A6B-0A8B-42E7-ACC8-1A87384D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24577-CF93-447E-8E5D-A8423D070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9023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75FF6-21D0-4CDE-9E9C-83747C3CE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9F385-5D93-4F3B-A6DE-7523871AF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289C54-E3AD-484A-918A-BB741F12A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FE3016-B39C-4445-90BA-0C63C0758D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6C45DE-546F-4CEE-BC02-2B0F41C4DE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B2CCAE-A163-4DD2-B579-6B662BC3A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128E69-742E-4226-B8AB-55135A024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6F36AE-5E79-42C3-8CE8-2CE5CB97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36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98909-3BEC-4D57-93F3-34FE1181A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9971BA-6E90-46C5-9350-B44DBE632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007294-C7A1-4371-B089-B5E5F62A0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1763DB-7B19-4231-88A7-D35E03D14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091876-ACC4-4B92-ABBB-01FF75687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DAB5E9-A930-453C-B1E5-38F100E21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BA8D-266F-4020-B718-A008853A7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1034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6CC81-8379-452F-A9E7-EC6BA84E8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B32538-FB49-4168-825F-53FECEBC3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83700-8BC0-40FD-82B4-632C6FE25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DB8588-1B08-4E07-8470-6C673212D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E97115-F991-4A08-8B8F-EB75835C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FF914A-040E-4573-B451-0B3C76332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221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2">
            <a:extLst>
              <a:ext uri="{FF2B5EF4-FFF2-40B4-BE49-F238E27FC236}">
                <a16:creationId xmlns:a16="http://schemas.microsoft.com/office/drawing/2014/main" id="{3F676CC0-B6CC-ACA0-4D1B-2E8477BE0259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-1819536" y="-1282148"/>
            <a:ext cx="6407082" cy="8879250"/>
            <a:chOff x="0" y="0"/>
            <a:chExt cx="3230879" cy="4477511"/>
          </a:xfrm>
        </p:grpSpPr>
        <p:sp>
          <p:nvSpPr>
            <p:cNvPr id="9" name="Freeform 3">
              <a:extLst>
                <a:ext uri="{FF2B5EF4-FFF2-40B4-BE49-F238E27FC236}">
                  <a16:creationId xmlns:a16="http://schemas.microsoft.com/office/drawing/2014/main" id="{271885F9-4534-DC07-8FB0-D0FF525E6FEA}"/>
                </a:ext>
              </a:extLst>
            </p:cNvPr>
            <p:cNvSpPr/>
            <p:nvPr/>
          </p:nvSpPr>
          <p:spPr>
            <a:xfrm>
              <a:off x="0" y="0"/>
              <a:ext cx="3230879" cy="4477511"/>
            </a:xfrm>
            <a:custGeom>
              <a:avLst/>
              <a:gdLst/>
              <a:ahLst/>
              <a:cxnLst/>
              <a:rect l="l" t="t" r="r" b="b"/>
              <a:pathLst>
                <a:path w="3230879" h="4477511">
                  <a:moveTo>
                    <a:pt x="3230879" y="4477511"/>
                  </a:moveTo>
                  <a:lnTo>
                    <a:pt x="0" y="4477511"/>
                  </a:lnTo>
                  <a:lnTo>
                    <a:pt x="0" y="0"/>
                  </a:lnTo>
                  <a:lnTo>
                    <a:pt x="3230879" y="0"/>
                  </a:lnTo>
                  <a:lnTo>
                    <a:pt x="3230879" y="4477511"/>
                  </a:lnTo>
                  <a:close/>
                </a:path>
              </a:pathLst>
            </a:custGeom>
            <a:blipFill>
              <a:blip r:embed="rId2"/>
              <a:stretch>
                <a:fillRect t="-22" b="-22"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Freeform 4">
              <a:extLst>
                <a:ext uri="{FF2B5EF4-FFF2-40B4-BE49-F238E27FC236}">
                  <a16:creationId xmlns:a16="http://schemas.microsoft.com/office/drawing/2014/main" id="{C893A09B-C46F-3BF0-47AD-43657705F0B9}"/>
                </a:ext>
              </a:extLst>
            </p:cNvPr>
            <p:cNvSpPr/>
            <p:nvPr/>
          </p:nvSpPr>
          <p:spPr>
            <a:xfrm flipH="1">
              <a:off x="26513" y="-8355"/>
              <a:ext cx="3179243" cy="4416994"/>
            </a:xfrm>
            <a:custGeom>
              <a:avLst/>
              <a:gdLst/>
              <a:ahLst/>
              <a:cxnLst/>
              <a:rect l="l" t="t" r="r" b="b"/>
              <a:pathLst>
                <a:path w="3179243" h="4416994">
                  <a:moveTo>
                    <a:pt x="944759" y="3209045"/>
                  </a:moveTo>
                  <a:cubicBezTo>
                    <a:pt x="962510" y="3125350"/>
                    <a:pt x="970537" y="3041472"/>
                    <a:pt x="954621" y="2956701"/>
                  </a:cubicBezTo>
                  <a:cubicBezTo>
                    <a:pt x="904942" y="2692083"/>
                    <a:pt x="610089" y="2525080"/>
                    <a:pt x="438026" y="2347165"/>
                  </a:cubicBezTo>
                  <a:cubicBezTo>
                    <a:pt x="136237" y="2035119"/>
                    <a:pt x="0" y="1571340"/>
                    <a:pt x="85075" y="1145649"/>
                  </a:cubicBezTo>
                  <a:cubicBezTo>
                    <a:pt x="170150" y="719956"/>
                    <a:pt x="474174" y="344166"/>
                    <a:pt x="872715" y="172082"/>
                  </a:cubicBezTo>
                  <a:cubicBezTo>
                    <a:pt x="1271257" y="0"/>
                    <a:pt x="1753254" y="36399"/>
                    <a:pt x="2121432" y="266385"/>
                  </a:cubicBezTo>
                  <a:cubicBezTo>
                    <a:pt x="2452428" y="473146"/>
                    <a:pt x="2679861" y="816601"/>
                    <a:pt x="2817762" y="1181695"/>
                  </a:cubicBezTo>
                  <a:cubicBezTo>
                    <a:pt x="2955662" y="1546790"/>
                    <a:pt x="3012585" y="1936581"/>
                    <a:pt x="3068608" y="2322809"/>
                  </a:cubicBezTo>
                  <a:cubicBezTo>
                    <a:pt x="3125635" y="2715948"/>
                    <a:pt x="3179243" y="3135087"/>
                    <a:pt x="3012587" y="3495690"/>
                  </a:cubicBezTo>
                  <a:cubicBezTo>
                    <a:pt x="2817998" y="3916734"/>
                    <a:pt x="2367431" y="4157209"/>
                    <a:pt x="1925126" y="4296871"/>
                  </a:cubicBezTo>
                  <a:cubicBezTo>
                    <a:pt x="1706164" y="4366010"/>
                    <a:pt x="1464372" y="4416994"/>
                    <a:pt x="1251111" y="4331881"/>
                  </a:cubicBezTo>
                  <a:cubicBezTo>
                    <a:pt x="1049948" y="4251595"/>
                    <a:pt x="908383" y="4057760"/>
                    <a:pt x="852518" y="3848482"/>
                  </a:cubicBezTo>
                  <a:cubicBezTo>
                    <a:pt x="793923" y="3628956"/>
                    <a:pt x="900106" y="3419580"/>
                    <a:pt x="944759" y="3209045"/>
                  </a:cubicBezTo>
                  <a:close/>
                </a:path>
              </a:pathLst>
            </a:custGeom>
            <a:blipFill>
              <a:blip r:embed="rId3"/>
              <a:stretch>
                <a:fillRect l="-111695" r="-38462"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345610A-17B4-4656-93CF-E1D9982860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1837" y="206911"/>
            <a:ext cx="6675120" cy="2951825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51C80B-DFD6-415B-BA5B-E56E510CD1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1837" y="3157477"/>
            <a:ext cx="6675120" cy="1287887"/>
          </a:xfrm>
        </p:spPr>
        <p:txBody>
          <a:bodyPr anchor="b">
            <a:normAutofit/>
          </a:bodyPr>
          <a:lstStyle>
            <a:lvl1pPr marL="0" indent="0" algn="l">
              <a:lnSpc>
                <a:spcPct val="130000"/>
              </a:lnSpc>
              <a:buNone/>
              <a:defRPr sz="1800" b="1" cap="all" spc="3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A2065B-06FF-4991-9F8A-4BE25457B4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DF2FA-C604-45D8-A633-11D3742EC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E5DA9-2D04-4850-AB9F-BD3538165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F05EF2E7-2F80-7A4A-33B5-928806F9E0CD}"/>
              </a:ext>
            </a:extLst>
          </p:cNvPr>
          <p:cNvSpPr/>
          <p:nvPr userDrawn="1"/>
        </p:nvSpPr>
        <p:spPr>
          <a:xfrm>
            <a:off x="640080" y="-216158"/>
            <a:ext cx="2090546" cy="1863213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48712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F307AC-18FC-4246-928F-3A468E717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C1F418-3D1D-44E1-B5C8-BE479632CF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D86E84-728C-4820-89E7-D69813FA9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CFE22-7D94-49C6-BD1D-E80915A1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4B062D-2BD3-4C20-A4B0-88EEA6479B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7A3B5F-5036-4857-9606-D5EFD965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46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8B246-6A68-46BE-9DBD-614FA8CF4E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7C8FC-AAEA-4AB6-9DB5-2503F58F0E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F89F774-3FA6-43B8-9241-99959C8FD463}" type="datetime1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B1616B-3F08-4869-A522-773C38940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030CE6-9124-4B3A-A912-AE16B5C34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3">
            <a:extLst>
              <a:ext uri="{FF2B5EF4-FFF2-40B4-BE49-F238E27FC236}">
                <a16:creationId xmlns:a16="http://schemas.microsoft.com/office/drawing/2014/main" id="{3BBA1970-6973-A38D-E239-60B7ABF4C143}"/>
              </a:ext>
            </a:extLst>
          </p:cNvPr>
          <p:cNvSpPr/>
          <p:nvPr userDrawn="1"/>
        </p:nvSpPr>
        <p:spPr>
          <a:xfrm rot="145708">
            <a:off x="-2144809" y="5501027"/>
            <a:ext cx="15470644" cy="1029675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0"/>
                </a:moveTo>
                <a:lnTo>
                  <a:pt x="21984173" y="0"/>
                </a:lnTo>
                <a:lnTo>
                  <a:pt x="21984173" y="1896135"/>
                </a:lnTo>
                <a:lnTo>
                  <a:pt x="0" y="1896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7B995117-101E-88F3-7639-7A63D408CF35}"/>
              </a:ext>
            </a:extLst>
          </p:cNvPr>
          <p:cNvSpPr/>
          <p:nvPr userDrawn="1"/>
        </p:nvSpPr>
        <p:spPr>
          <a:xfrm rot="80784" flipV="1">
            <a:off x="-694791" y="6369506"/>
            <a:ext cx="12570608" cy="829156"/>
          </a:xfrm>
          <a:custGeom>
            <a:avLst/>
            <a:gdLst/>
            <a:ahLst/>
            <a:cxnLst/>
            <a:rect l="l" t="t" r="r" b="b"/>
            <a:pathLst>
              <a:path w="21984173" h="1896135">
                <a:moveTo>
                  <a:pt x="0" y="1896135"/>
                </a:moveTo>
                <a:lnTo>
                  <a:pt x="21984174" y="1896135"/>
                </a:lnTo>
                <a:lnTo>
                  <a:pt x="21984174" y="0"/>
                </a:lnTo>
                <a:lnTo>
                  <a:pt x="0" y="0"/>
                </a:lnTo>
                <a:lnTo>
                  <a:pt x="0" y="1896135"/>
                </a:lnTo>
                <a:close/>
              </a:path>
            </a:pathLst>
          </a:custGeom>
          <a:blipFill>
            <a:blip r:embed="rId4">
              <a:alphaModFix amt="56000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E9C6DED8-BAB6-6F25-3D76-DF96F964B163}"/>
              </a:ext>
            </a:extLst>
          </p:cNvPr>
          <p:cNvSpPr/>
          <p:nvPr userDrawn="1"/>
        </p:nvSpPr>
        <p:spPr>
          <a:xfrm flipH="1" flipV="1">
            <a:off x="1019274" y="6119714"/>
            <a:ext cx="11496695" cy="1328740"/>
          </a:xfrm>
          <a:custGeom>
            <a:avLst/>
            <a:gdLst/>
            <a:ahLst/>
            <a:cxnLst/>
            <a:rect l="l" t="t" r="r" b="b"/>
            <a:pathLst>
              <a:path w="19317561" h="1666140">
                <a:moveTo>
                  <a:pt x="19317561" y="1666139"/>
                </a:moveTo>
                <a:lnTo>
                  <a:pt x="0" y="1666139"/>
                </a:lnTo>
                <a:lnTo>
                  <a:pt x="0" y="0"/>
                </a:lnTo>
                <a:lnTo>
                  <a:pt x="19317561" y="0"/>
                </a:lnTo>
                <a:lnTo>
                  <a:pt x="19317561" y="1666139"/>
                </a:lnTo>
                <a:close/>
              </a:path>
            </a:pathLst>
          </a:custGeom>
          <a:blipFill>
            <a:blip r:embed="rId6">
              <a:alphaModFix amt="68000"/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6216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0084B1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9628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27D313-943A-47E0-8A7A-DFFBCC297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0079" y="251460"/>
            <a:ext cx="6515101" cy="2308859"/>
          </a:xfrm>
        </p:spPr>
        <p:txBody>
          <a:bodyPr/>
          <a:lstStyle/>
          <a:p>
            <a:pPr algn="l">
              <a:lnSpc>
                <a:spcPts val="5599"/>
              </a:lnSpc>
            </a:pP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00132D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AC25A7-81C8-4AA1-AD9F-C78A451FDE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E15BF18-0007-481C-AA29-413124BC3EE7}" type="datetime1">
              <a:rPr lang="en-US" smtClean="0"/>
              <a:t>2/11/2026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F54740-6022-46B2-9C55-B60E96516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497C9-6B5E-46D6-8FE9-0A5E0CF7F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FD5862-442C-93ED-F71B-12C9438DBE02}"/>
              </a:ext>
            </a:extLst>
          </p:cNvPr>
          <p:cNvSpPr txBox="1"/>
          <p:nvPr userDrawn="1"/>
        </p:nvSpPr>
        <p:spPr>
          <a:xfrm>
            <a:off x="640079" y="2786368"/>
            <a:ext cx="6097904" cy="1136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BDE1F6-9E11-291B-BA31-CD8418757A77}"/>
              </a:ext>
            </a:extLst>
          </p:cNvPr>
          <p:cNvSpPr txBox="1"/>
          <p:nvPr userDrawn="1"/>
        </p:nvSpPr>
        <p:spPr>
          <a:xfrm>
            <a:off x="674368" y="3923026"/>
            <a:ext cx="6195062" cy="1403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sed do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eiusmod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tempor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incididunt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labore et dolore magna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 Ut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enim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ad minim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veniam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quis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nostrud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exercitation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ullamco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laboris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nisi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ut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aliquip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ex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ea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commodo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consequat</a:t>
            </a:r>
            <a:r>
              <a:rPr lang="en-US" sz="18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</p:txBody>
      </p:sp>
      <p:sp>
        <p:nvSpPr>
          <p:cNvPr id="11" name="Freeform 3">
            <a:extLst>
              <a:ext uri="{FF2B5EF4-FFF2-40B4-BE49-F238E27FC236}">
                <a16:creationId xmlns:a16="http://schemas.microsoft.com/office/drawing/2014/main" id="{566D7F71-02B6-A1F9-864F-6BEADA6F4854}"/>
              </a:ext>
            </a:extLst>
          </p:cNvPr>
          <p:cNvSpPr/>
          <p:nvPr/>
        </p:nvSpPr>
        <p:spPr>
          <a:xfrm>
            <a:off x="9319209" y="-114300"/>
            <a:ext cx="3059481" cy="7075171"/>
          </a:xfrm>
          <a:custGeom>
            <a:avLst/>
            <a:gdLst/>
            <a:ahLst/>
            <a:cxnLst/>
            <a:rect l="l" t="t" r="r" b="b"/>
            <a:pathLst>
              <a:path w="1513239" h="2709333">
                <a:moveTo>
                  <a:pt x="0" y="0"/>
                </a:moveTo>
                <a:lnTo>
                  <a:pt x="1513239" y="0"/>
                </a:lnTo>
                <a:lnTo>
                  <a:pt x="1513239" y="2709333"/>
                </a:lnTo>
                <a:lnTo>
                  <a:pt x="0" y="2709333"/>
                </a:lnTo>
                <a:close/>
              </a:path>
            </a:pathLst>
          </a:custGeom>
          <a:solidFill>
            <a:srgbClr val="13B452"/>
          </a:solidFill>
        </p:spPr>
        <p:txBody>
          <a:bodyPr/>
          <a:lstStyle/>
          <a:p>
            <a:endParaRPr lang="fr-FR"/>
          </a:p>
        </p:txBody>
      </p:sp>
      <p:sp>
        <p:nvSpPr>
          <p:cNvPr id="13" name="Freeform 5">
            <a:extLst>
              <a:ext uri="{FF2B5EF4-FFF2-40B4-BE49-F238E27FC236}">
                <a16:creationId xmlns:a16="http://schemas.microsoft.com/office/drawing/2014/main" id="{9B64B54E-A06D-96E5-5A10-7D573A0AA513}"/>
              </a:ext>
            </a:extLst>
          </p:cNvPr>
          <p:cNvSpPr/>
          <p:nvPr userDrawn="1"/>
        </p:nvSpPr>
        <p:spPr>
          <a:xfrm>
            <a:off x="7490891" y="1144595"/>
            <a:ext cx="3919529" cy="4420203"/>
          </a:xfrm>
          <a:custGeom>
            <a:avLst/>
            <a:gdLst/>
            <a:ahLst/>
            <a:cxnLst/>
            <a:rect l="l" t="t" r="r" b="b"/>
            <a:pathLst>
              <a:path w="7374446" h="8229600">
                <a:moveTo>
                  <a:pt x="0" y="0"/>
                </a:moveTo>
                <a:lnTo>
                  <a:pt x="7374445" y="0"/>
                </a:lnTo>
                <a:lnTo>
                  <a:pt x="737444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7122" b="-17122"/>
            </a:stretch>
          </a:blipFill>
        </p:spPr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20800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0284B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74556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37E01B0-C600-F6F0-CBF2-CCC75CD6BAF3}"/>
              </a:ext>
            </a:extLst>
          </p:cNvPr>
          <p:cNvSpPr/>
          <p:nvPr userDrawn="1"/>
        </p:nvSpPr>
        <p:spPr>
          <a:xfrm>
            <a:off x="-217170" y="-91440"/>
            <a:ext cx="12630150" cy="3566160"/>
          </a:xfrm>
          <a:prstGeom prst="rect">
            <a:avLst/>
          </a:prstGeom>
          <a:solidFill>
            <a:srgbClr val="13B45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B477A4-4D01-45B6-9563-0BF13BA72F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35" y="173736"/>
            <a:ext cx="10890929" cy="1097280"/>
          </a:xfrm>
        </p:spPr>
        <p:txBody>
          <a:bodyPr/>
          <a:lstStyle/>
          <a:p>
            <a:pPr algn="ctr">
              <a:lnSpc>
                <a:spcPts val="5239"/>
              </a:lnSpc>
            </a:pP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3999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3999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E17E00-96AC-45F0-82B2-9F601E9B93C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3489959" y="1614551"/>
            <a:ext cx="5212080" cy="94056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Pct val="87000"/>
              <a:buFont typeface="Arial" panose="020B0604020202020204" pitchFamily="34" charset="0"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2000" dirty="0" err="1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2000" dirty="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...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67CAC-53E4-44AF-BEAC-8FFB96F0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008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579ABC2-0180-4F3A-A895-A85BC724D472}" type="datetime1">
              <a:rPr lang="en-US" smtClean="0"/>
              <a:t>2/11/2026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3D9F3A-E7F0-45E7-AFA8-0D4A669EC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67622" y="6356350"/>
            <a:ext cx="4040373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5F008B-58BB-45FF-923F-5909DAB4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07995" y="6356350"/>
            <a:ext cx="723014" cy="365125"/>
          </a:xfrm>
          <a:prstGeom prst="rect">
            <a:avLst/>
          </a:prstGeom>
        </p:spPr>
        <p:txBody>
          <a:bodyPr/>
          <a:lstStyle/>
          <a:p>
            <a:fld id="{70C12960-6E85-460F-B6E3-5B82CB31AF3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E631EA-1D53-7963-ACE7-52EFF8BE7CFC}"/>
              </a:ext>
            </a:extLst>
          </p:cNvPr>
          <p:cNvSpPr txBox="1"/>
          <p:nvPr userDrawn="1"/>
        </p:nvSpPr>
        <p:spPr>
          <a:xfrm>
            <a:off x="2548889" y="3992205"/>
            <a:ext cx="2434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D4AC79A-57ED-5DD3-7149-01B8355AEA8B}"/>
              </a:ext>
            </a:extLst>
          </p:cNvPr>
          <p:cNvSpPr txBox="1"/>
          <p:nvPr userDrawn="1"/>
        </p:nvSpPr>
        <p:spPr>
          <a:xfrm>
            <a:off x="8907779" y="3992205"/>
            <a:ext cx="2865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Lorem ipsum dolor sit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amet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consectetur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adipiscing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elit</a:t>
            </a:r>
            <a:r>
              <a:rPr lang="en-US" sz="1800" dirty="0">
                <a:solidFill>
                  <a:schemeClr val="tx1"/>
                </a:solidFill>
                <a:latin typeface="Roboto"/>
                <a:ea typeface="Roboto"/>
                <a:cs typeface="Roboto"/>
                <a:sym typeface="Roboto"/>
              </a:rPr>
              <a:t>....</a:t>
            </a:r>
          </a:p>
          <a:p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1CD89C43-BDF4-15B6-4F9A-09C52CE85FB7}"/>
              </a:ext>
            </a:extLst>
          </p:cNvPr>
          <p:cNvSpPr/>
          <p:nvPr userDrawn="1"/>
        </p:nvSpPr>
        <p:spPr>
          <a:xfrm>
            <a:off x="365760" y="3985240"/>
            <a:ext cx="1596860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335" r="-37616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DCBF3793-561B-4452-A2F1-C57EB71188BC}"/>
              </a:ext>
            </a:extLst>
          </p:cNvPr>
          <p:cNvSpPr/>
          <p:nvPr userDrawn="1"/>
        </p:nvSpPr>
        <p:spPr>
          <a:xfrm>
            <a:off x="6627040" y="3985061"/>
            <a:ext cx="1751885" cy="1729760"/>
          </a:xfrm>
          <a:custGeom>
            <a:avLst/>
            <a:gdLst/>
            <a:ahLst/>
            <a:cxnLst/>
            <a:rect l="l" t="t" r="r" b="b"/>
            <a:pathLst>
              <a:path w="2632651" h="2788032">
                <a:moveTo>
                  <a:pt x="0" y="0"/>
                </a:moveTo>
                <a:lnTo>
                  <a:pt x="2632651" y="0"/>
                </a:lnTo>
                <a:lnTo>
                  <a:pt x="2632651" y="2788032"/>
                </a:lnTo>
                <a:lnTo>
                  <a:pt x="0" y="27880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51" r="-2951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F100B5E3-3056-88A2-81B3-CEFACFE1CEAF}"/>
              </a:ext>
            </a:extLst>
          </p:cNvPr>
          <p:cNvSpPr/>
          <p:nvPr userDrawn="1"/>
        </p:nvSpPr>
        <p:spPr>
          <a:xfrm>
            <a:off x="2145523" y="4073566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8ABAF5B6-4C6F-6894-DC7B-9C57B3BB4230}"/>
              </a:ext>
            </a:extLst>
          </p:cNvPr>
          <p:cNvSpPr/>
          <p:nvPr userDrawn="1"/>
        </p:nvSpPr>
        <p:spPr>
          <a:xfrm>
            <a:off x="8544775" y="4084572"/>
            <a:ext cx="314528" cy="309755"/>
          </a:xfrm>
          <a:custGeom>
            <a:avLst/>
            <a:gdLst/>
            <a:ahLst/>
            <a:cxnLst/>
            <a:rect l="l" t="t" r="r" b="b"/>
            <a:pathLst>
              <a:path w="658903" h="658903">
                <a:moveTo>
                  <a:pt x="0" y="0"/>
                </a:moveTo>
                <a:lnTo>
                  <a:pt x="658903" y="0"/>
                </a:lnTo>
                <a:lnTo>
                  <a:pt x="658903" y="658903"/>
                </a:lnTo>
                <a:lnTo>
                  <a:pt x="0" y="6589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F3491C9-879A-F339-27BD-89921017BE71}"/>
              </a:ext>
            </a:extLst>
          </p:cNvPr>
          <p:cNvSpPr txBox="1"/>
          <p:nvPr userDrawn="1"/>
        </p:nvSpPr>
        <p:spPr>
          <a:xfrm>
            <a:off x="2174479" y="4850870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2D8029-2717-9C0A-0DA6-BADFC2B0A531}"/>
              </a:ext>
            </a:extLst>
          </p:cNvPr>
          <p:cNvSpPr txBox="1"/>
          <p:nvPr userDrawn="1"/>
        </p:nvSpPr>
        <p:spPr>
          <a:xfrm>
            <a:off x="8667058" y="4871455"/>
            <a:ext cx="3634696" cy="1119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Lorem ipsum dolor sit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amet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consectetur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adipiscing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elit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, sed do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eiusmod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tempor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incididunt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ut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labore et dolore magna </a:t>
            </a:r>
            <a:r>
              <a:rPr lang="en-US" sz="1200" dirty="0" err="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aliqua</a:t>
            </a:r>
            <a:r>
              <a:rPr lang="en-US" sz="1200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12296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7ECEB2-0AFC-0CEF-0728-3A6E8B1C4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1C7721-79F6-33B9-5A62-69C203E766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B402329-06D9-E53B-3928-7DCE86DE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AC6E8A-618A-47B6-926A-F61D1C2906B6}" type="datetimeFigureOut">
              <a:rPr lang="en-GB" smtClean="0"/>
              <a:t>11/02/2026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6D1354-83D7-2039-8B34-52C2E63CE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4BF5F9-718A-FB8E-DA6E-AF9EE54AE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0CDFA0-F9CE-4830-94AC-1C7F46D9AD3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6810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 noProof="0" dirty="0" err="1"/>
              <a:t>Cliquez</a:t>
            </a:r>
            <a:r>
              <a:rPr kumimoji="0" lang="en-US" noProof="0" dirty="0"/>
              <a:t> pour modifier le style du </a:t>
            </a:r>
            <a:r>
              <a:rPr kumimoji="0" lang="en-US" noProof="0" dirty="0" err="1"/>
              <a:t>titre</a:t>
            </a:r>
            <a:endParaRPr kumimoji="0" lang="en-US" noProof="0" dirty="0"/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B89E9F7F-309D-F5AE-96A0-AF23F5BA4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buFont typeface="Symbol" charset="0"/>
              <a:buNone/>
            </a:pPr>
            <a:endParaRPr lang="en-GB" dirty="0"/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755D06B1-C83E-7658-7499-CAC7285E1D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700237"/>
            <a:ext cx="10744200" cy="453707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884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17.jp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B4E786-7636-4278-8595-D365D28A79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10972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740849-7059-4C70-992B-5304D2EE9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40079" y="1736823"/>
            <a:ext cx="10890928" cy="356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Freeform 5">
            <a:extLst>
              <a:ext uri="{FF2B5EF4-FFF2-40B4-BE49-F238E27FC236}">
                <a16:creationId xmlns:a16="http://schemas.microsoft.com/office/drawing/2014/main" id="{AEA35333-4943-AB9E-BC08-BF8A0AAD44C9}"/>
              </a:ext>
            </a:extLst>
          </p:cNvPr>
          <p:cNvSpPr/>
          <p:nvPr userDrawn="1"/>
        </p:nvSpPr>
        <p:spPr>
          <a:xfrm>
            <a:off x="198782" y="5574778"/>
            <a:ext cx="1272209" cy="1249707"/>
          </a:xfrm>
          <a:custGeom>
            <a:avLst/>
            <a:gdLst/>
            <a:ahLst/>
            <a:cxnLst/>
            <a:rect l="l" t="t" r="r" b="b"/>
            <a:pathLst>
              <a:path w="2445384" h="2445384">
                <a:moveTo>
                  <a:pt x="0" y="0"/>
                </a:moveTo>
                <a:lnTo>
                  <a:pt x="2445384" y="0"/>
                </a:lnTo>
                <a:lnTo>
                  <a:pt x="2445384" y="2445384"/>
                </a:lnTo>
                <a:lnTo>
                  <a:pt x="0" y="244538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23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1" r:id="rId2"/>
    <p:sldLayoutId id="2147483670" r:id="rId3"/>
    <p:sldLayoutId id="2147483666" r:id="rId4"/>
    <p:sldLayoutId id="2147483672" r:id="rId5"/>
    <p:sldLayoutId id="2147483668" r:id="rId6"/>
    <p:sldLayoutId id="2147483673" r:id="rId7"/>
    <p:sldLayoutId id="2147483678" r:id="rId8"/>
    <p:sldLayoutId id="2147483691" r:id="rId9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87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3776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28575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228600" algn="l" defTabSz="914400" rtl="0" eaLnBrk="1" latinLnBrk="0" hangingPunct="1">
        <a:lnSpc>
          <a:spcPct val="120000"/>
        </a:lnSpc>
        <a:spcBef>
          <a:spcPts val="500"/>
        </a:spcBef>
        <a:buSzPct val="87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1AEF448B-E4E3-44D5-8D52-3831DABE9B4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9D6AC4C-2521-4359-B347-132E07FED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4F7A12-FE94-4F54-B7FB-56C5FF504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F978AC-E37A-4D19-B9EC-CC2AA9B5A4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9FF3A-1400-4C66-B29C-6B1876BC525B}" type="datetimeFigureOut">
              <a:rPr lang="en-US" smtClean="0"/>
              <a:t>2/11/2026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F6ADF-7C69-4119-8270-3F29CE9BB4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7547F1-EC99-461F-8B26-CBEAB660D4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42025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6B4717-7A1F-49AD-A875-835CE12061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55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image" Target="../media/image26.sv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40.sv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B99889-8B4D-8E00-E694-D312356B26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International Vaccine Codes (IVC) Initiative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124EBDE-F0E6-170D-9936-9D4FEFF4A9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11 February 2026</a:t>
            </a:r>
          </a:p>
          <a:p>
            <a:br>
              <a:rPr lang="en-US" dirty="0"/>
            </a:br>
            <a:r>
              <a:rPr lang="en-US" dirty="0"/>
              <a:t>Meningococcal</a:t>
            </a:r>
          </a:p>
        </p:txBody>
      </p:sp>
    </p:spTree>
    <p:extLst>
      <p:ext uri="{BB962C8B-B14F-4D97-AF65-F5344CB8AC3E}">
        <p14:creationId xmlns:p14="http://schemas.microsoft.com/office/powerpoint/2010/main" val="4725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4A90DE-A7E1-745C-FCB5-C55FE802F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United States – CVX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B67BF-2368-0DAE-0C60-F3F02AAB8E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How the U.S. Encodes Meningococcal Vaccination</a:t>
            </a:r>
          </a:p>
          <a:p>
            <a:pPr marL="0" indent="0">
              <a:buNone/>
            </a:pPr>
            <a:r>
              <a:rPr lang="en-US" dirty="0"/>
              <a:t>Key Idea: CVX separates recording what happened from deciding if protection is complete</a:t>
            </a:r>
          </a:p>
          <a:p>
            <a:pPr lvl="1"/>
            <a:r>
              <a:rPr lang="en-US" dirty="0"/>
              <a:t>Every administered product can be recorded with a CVX code</a:t>
            </a:r>
          </a:p>
          <a:p>
            <a:pPr lvl="1"/>
            <a:r>
              <a:rPr lang="en-US" dirty="0"/>
              <a:t>Clinical validity for schedule completion is evaluated separately</a:t>
            </a:r>
          </a:p>
          <a:p>
            <a:pPr lvl="1"/>
            <a:r>
              <a:rPr lang="en-US" dirty="0"/>
              <a:t>Coding ≠ protection status</a:t>
            </a:r>
          </a:p>
          <a:p>
            <a:r>
              <a:rPr lang="en-US" dirty="0"/>
              <a:t>Distinct CVX codes exist for</a:t>
            </a:r>
          </a:p>
          <a:p>
            <a:pPr lvl="1"/>
            <a:r>
              <a:rPr lang="en-US" dirty="0"/>
              <a:t>ACWY conjugate products</a:t>
            </a:r>
          </a:p>
          <a:p>
            <a:pPr lvl="1"/>
            <a:r>
              <a:rPr lang="en-US" dirty="0" err="1"/>
              <a:t>MenB</a:t>
            </a:r>
            <a:r>
              <a:rPr lang="en-US" dirty="0"/>
              <a:t> recombinant products</a:t>
            </a:r>
          </a:p>
          <a:p>
            <a:pPr lvl="1"/>
            <a:r>
              <a:rPr lang="en-US" dirty="0"/>
              <a:t>Pentavalent combinations</a:t>
            </a:r>
          </a:p>
        </p:txBody>
      </p:sp>
    </p:spTree>
    <p:extLst>
      <p:ext uri="{BB962C8B-B14F-4D97-AF65-F5344CB8AC3E}">
        <p14:creationId xmlns:p14="http://schemas.microsoft.com/office/powerpoint/2010/main" val="21498794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AF3BF-5570-38D6-48C2-74093FDDF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5FF20-B07D-074B-A207-A6DA74B8B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United States – CVX Codes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0BB03A-C8B0-5E1F-A13F-F9C7FEF0412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Important structural features:</a:t>
            </a:r>
          </a:p>
          <a:p>
            <a:pPr lvl="1"/>
            <a:r>
              <a:rPr lang="en-US" dirty="0"/>
              <a:t>CVX includes codes for vaccines given outside the U.S.</a:t>
            </a:r>
          </a:p>
          <a:p>
            <a:pPr lvl="2"/>
            <a:r>
              <a:rPr lang="en-US" dirty="0"/>
              <a:t>Some foreign products are not considered valid for U.S. schedule completion.</a:t>
            </a:r>
          </a:p>
          <a:p>
            <a:pPr lvl="1"/>
            <a:r>
              <a:rPr lang="en-US" dirty="0"/>
              <a:t>CVX supports Not Otherwise Specified (NOS) Codes</a:t>
            </a:r>
          </a:p>
          <a:p>
            <a:pPr lvl="2"/>
            <a:r>
              <a:rPr lang="en-US" dirty="0"/>
              <a:t>Some NOS codes count towards completion</a:t>
            </a:r>
          </a:p>
          <a:p>
            <a:pPr lvl="2"/>
            <a:r>
              <a:rPr lang="en-US" dirty="0"/>
              <a:t>Others are too vague to count</a:t>
            </a:r>
          </a:p>
          <a:p>
            <a:r>
              <a:rPr lang="en-US" dirty="0"/>
              <a:t>Goal: preserve history even when certainty is low</a:t>
            </a:r>
          </a:p>
        </p:txBody>
      </p:sp>
    </p:spTree>
    <p:extLst>
      <p:ext uri="{BB962C8B-B14F-4D97-AF65-F5344CB8AC3E}">
        <p14:creationId xmlns:p14="http://schemas.microsoft.com/office/powerpoint/2010/main" val="375265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6A69418-02A6-7DD0-5E42-45F727D68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United States – CVX Codes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4C93C4-1C9B-0C57-D3B6-9D444950B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379" y="1320062"/>
            <a:ext cx="10680032" cy="4349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98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16BBF-BF1D-74A5-8A62-A46F4B673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50847E0-6E9C-5F8A-13E0-0FBA1AED0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United States – CVX Codes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3D8348A-4452-38F3-4219-8683C162E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898" y="1227447"/>
            <a:ext cx="10404185" cy="440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3500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62694-38F2-279D-20E4-363C57873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Roundtable Prompts (Country Perspective)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B22491-3C9A-855E-40F4-501789A51F8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Program &amp; Policy</a:t>
            </a:r>
          </a:p>
          <a:p>
            <a:pPr lvl="1"/>
            <a:r>
              <a:rPr lang="en-US" dirty="0"/>
              <a:t>Who is targeted for meningococcal vaccination?</a:t>
            </a:r>
          </a:p>
          <a:p>
            <a:pPr lvl="1"/>
            <a:r>
              <a:rPr lang="en-US" dirty="0"/>
              <a:t>Routine vs. outbreak vs. campaign use?</a:t>
            </a:r>
          </a:p>
          <a:p>
            <a:pPr marL="0" indent="0">
              <a:buNone/>
            </a:pPr>
            <a:r>
              <a:rPr lang="en-US" dirty="0"/>
              <a:t>Data &amp; Coding</a:t>
            </a:r>
          </a:p>
          <a:p>
            <a:pPr lvl="1"/>
            <a:r>
              <a:rPr lang="en-US" dirty="0"/>
              <a:t>What terminology or code system is used?</a:t>
            </a:r>
          </a:p>
          <a:p>
            <a:pPr lvl="1"/>
            <a:r>
              <a:rPr lang="en-US" dirty="0"/>
              <a:t>How are foreign records mapped or trusted?</a:t>
            </a:r>
          </a:p>
          <a:p>
            <a:pPr marL="0" indent="0">
              <a:buNone/>
            </a:pPr>
            <a:r>
              <a:rPr lang="en-US" dirty="0"/>
              <a:t>Clinical Decision Support</a:t>
            </a:r>
          </a:p>
          <a:p>
            <a:pPr lvl="1"/>
            <a:r>
              <a:rPr lang="en-US" dirty="0"/>
              <a:t>How is vaccination status evaluated?</a:t>
            </a:r>
          </a:p>
          <a:p>
            <a:pPr lvl="1"/>
            <a:r>
              <a:rPr lang="en-US" dirty="0"/>
              <a:t>What are the biggest failure points?</a:t>
            </a:r>
          </a:p>
        </p:txBody>
      </p:sp>
    </p:spTree>
    <p:extLst>
      <p:ext uri="{BB962C8B-B14F-4D97-AF65-F5344CB8AC3E}">
        <p14:creationId xmlns:p14="http://schemas.microsoft.com/office/powerpoint/2010/main" val="578295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5CAFC-0508-304D-48BA-379D0FB32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Population Focus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7F623-7623-A21C-EF0B-8B81051AD2E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Entry requirements for schools/universities</a:t>
            </a:r>
          </a:p>
          <a:p>
            <a:r>
              <a:rPr lang="en-US" dirty="0"/>
              <a:t>Handling unknown or unverifiable history</a:t>
            </a:r>
          </a:p>
          <a:p>
            <a:r>
              <a:rPr lang="en-US" dirty="0"/>
              <a:t>Rapid vaccination vs. serology vs. exclusion</a:t>
            </a:r>
          </a:p>
          <a:p>
            <a:r>
              <a:rPr lang="en-US" dirty="0"/>
              <a:t>Coordination between:</a:t>
            </a:r>
          </a:p>
          <a:p>
            <a:pPr lvl="1"/>
            <a:r>
              <a:rPr lang="en-US" dirty="0"/>
              <a:t>Public health</a:t>
            </a:r>
          </a:p>
          <a:p>
            <a:pPr lvl="1"/>
            <a:r>
              <a:rPr lang="en-US" dirty="0"/>
              <a:t>Universities</a:t>
            </a:r>
          </a:p>
          <a:p>
            <a:pPr lvl="1"/>
            <a:r>
              <a:rPr lang="en-US" dirty="0"/>
              <a:t>Providers</a:t>
            </a:r>
          </a:p>
        </p:txBody>
      </p:sp>
    </p:spTree>
    <p:extLst>
      <p:ext uri="{BB962C8B-B14F-4D97-AF65-F5344CB8AC3E}">
        <p14:creationId xmlns:p14="http://schemas.microsoft.com/office/powerpoint/2010/main" val="3837640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9CCDC-2DFE-A59D-5248-64368C822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Opportunities for Collaboration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93470-9A71-8627-5918-DB3C48FBC23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What we hope to learn:</a:t>
            </a:r>
          </a:p>
          <a:p>
            <a:pPr lvl="1"/>
            <a:r>
              <a:rPr lang="en-US" dirty="0"/>
              <a:t>Practical challenges across countries</a:t>
            </a:r>
          </a:p>
          <a:p>
            <a:pPr lvl="1"/>
            <a:r>
              <a:rPr lang="en-US" dirty="0"/>
              <a:t>Solutions already working in the field</a:t>
            </a:r>
          </a:p>
          <a:p>
            <a:pPr lvl="1"/>
            <a:r>
              <a:rPr lang="en-US" dirty="0"/>
              <a:t>Gaps requiring international coordination</a:t>
            </a:r>
          </a:p>
          <a:p>
            <a:r>
              <a:rPr lang="en-US" dirty="0"/>
              <a:t>How can NUVA help?</a:t>
            </a:r>
          </a:p>
          <a:p>
            <a:r>
              <a:rPr lang="en-US" dirty="0"/>
              <a:t>Support for CDS needed?</a:t>
            </a:r>
          </a:p>
          <a:p>
            <a:r>
              <a:rPr lang="en-US" dirty="0"/>
              <a:t>Guidance for interpreting foreign histories</a:t>
            </a:r>
          </a:p>
          <a:p>
            <a:r>
              <a:rPr lang="en-US" dirty="0"/>
              <a:t>What else?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7604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4272E-AB8C-95F7-12A2-F5B0AF437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79044D7D-4999-9BD4-45FB-42F978D959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Concept of disease</a:t>
            </a:r>
            <a:br>
              <a:rPr lang="en-US" dirty="0"/>
            </a:br>
            <a:r>
              <a:rPr lang="en-US" dirty="0"/>
              <a:t>in NUVA</a:t>
            </a:r>
            <a:endParaRPr lang="en-US" noProof="0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DCD7E4A1-D00A-3E90-F892-8A4FDC011C1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IVCI workgroup – 11 FEB. 2026</a:t>
            </a:r>
          </a:p>
        </p:txBody>
      </p:sp>
    </p:spTree>
    <p:extLst>
      <p:ext uri="{BB962C8B-B14F-4D97-AF65-F5344CB8AC3E}">
        <p14:creationId xmlns:p14="http://schemas.microsoft.com/office/powerpoint/2010/main" val="6671536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2BCA01F-B96D-8E71-4400-815EEF114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Reminder - NUVA concepts</a:t>
            </a:r>
          </a:p>
        </p:txBody>
      </p:sp>
      <p:pic>
        <p:nvPicPr>
          <p:cNvPr id="5" name="Graphique 6" descr="Microbe avec un remplissage uni">
            <a:extLst>
              <a:ext uri="{FF2B5EF4-FFF2-40B4-BE49-F238E27FC236}">
                <a16:creationId xmlns:a16="http://schemas.microsoft.com/office/drawing/2014/main" id="{DA3C4B0B-B5BB-5C1D-E4A0-72CF692134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50572" y="3027139"/>
            <a:ext cx="914400" cy="914400"/>
          </a:xfrm>
          <a:prstGeom prst="rect">
            <a:avLst/>
          </a:prstGeom>
        </p:spPr>
      </p:pic>
      <p:pic>
        <p:nvPicPr>
          <p:cNvPr id="6" name="Graphique 7" descr="Immunité avec un remplissage uni">
            <a:extLst>
              <a:ext uri="{FF2B5EF4-FFF2-40B4-BE49-F238E27FC236}">
                <a16:creationId xmlns:a16="http://schemas.microsoft.com/office/drawing/2014/main" id="{D67C50C9-D9BE-478E-829E-455187E9B9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17570" y="3037373"/>
            <a:ext cx="914400" cy="914400"/>
          </a:xfrm>
          <a:prstGeom prst="rect">
            <a:avLst/>
          </a:prstGeom>
        </p:spPr>
      </p:pic>
      <p:pic>
        <p:nvPicPr>
          <p:cNvPr id="7" name="Graphique 8" descr="Seringue avec un remplissage uni">
            <a:extLst>
              <a:ext uri="{FF2B5EF4-FFF2-40B4-BE49-F238E27FC236}">
                <a16:creationId xmlns:a16="http://schemas.microsoft.com/office/drawing/2014/main" id="{E998344D-6AE9-6E38-0090-FFEBEB3E1F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97513" y="3115629"/>
            <a:ext cx="914400" cy="914400"/>
          </a:xfrm>
          <a:prstGeom prst="rect">
            <a:avLst/>
          </a:prstGeom>
        </p:spPr>
      </p:pic>
      <p:pic>
        <p:nvPicPr>
          <p:cNvPr id="8" name="Graphique 9" descr="Immunité avec un remplissage uni">
            <a:extLst>
              <a:ext uri="{FF2B5EF4-FFF2-40B4-BE49-F238E27FC236}">
                <a16:creationId xmlns:a16="http://schemas.microsoft.com/office/drawing/2014/main" id="{8EA7B800-6464-9AE5-B21F-14543EB509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12321" y="1826191"/>
            <a:ext cx="914400" cy="914400"/>
          </a:xfrm>
          <a:prstGeom prst="rect">
            <a:avLst/>
          </a:prstGeom>
        </p:spPr>
      </p:pic>
      <p:pic>
        <p:nvPicPr>
          <p:cNvPr id="9" name="Graphique 10" descr="Immunité avec un remplissage uni">
            <a:extLst>
              <a:ext uri="{FF2B5EF4-FFF2-40B4-BE49-F238E27FC236}">
                <a16:creationId xmlns:a16="http://schemas.microsoft.com/office/drawing/2014/main" id="{3F9F78BD-A538-8AFD-2909-1B1BD974E00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112321" y="4248555"/>
            <a:ext cx="914400" cy="914400"/>
          </a:xfrm>
          <a:prstGeom prst="rect">
            <a:avLst/>
          </a:prstGeom>
        </p:spPr>
      </p:pic>
      <p:pic>
        <p:nvPicPr>
          <p:cNvPr id="10" name="Graphique 11" descr="Microbe avec un remplissage uni">
            <a:extLst>
              <a:ext uri="{FF2B5EF4-FFF2-40B4-BE49-F238E27FC236}">
                <a16:creationId xmlns:a16="http://schemas.microsoft.com/office/drawing/2014/main" id="{9127742C-ADF5-3085-03DC-EE2D94578B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450572" y="1826191"/>
            <a:ext cx="914400" cy="914400"/>
          </a:xfrm>
          <a:prstGeom prst="rect">
            <a:avLst/>
          </a:prstGeom>
        </p:spPr>
      </p:pic>
      <p:pic>
        <p:nvPicPr>
          <p:cNvPr id="11" name="Graphique 12" descr="Microbe avec un remplissage uni">
            <a:extLst>
              <a:ext uri="{FF2B5EF4-FFF2-40B4-BE49-F238E27FC236}">
                <a16:creationId xmlns:a16="http://schemas.microsoft.com/office/drawing/2014/main" id="{31B63329-F737-2758-7BE0-7F2D32B8813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49596" y="4248555"/>
            <a:ext cx="914400" cy="914400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2ECB91F0-0C84-7EA4-F8B5-5B94C2FA4069}"/>
              </a:ext>
            </a:extLst>
          </p:cNvPr>
          <p:cNvCxnSpPr>
            <a:cxnSpLocks/>
          </p:cNvCxnSpPr>
          <p:nvPr/>
        </p:nvCxnSpPr>
        <p:spPr>
          <a:xfrm flipV="1">
            <a:off x="5740905" y="2409120"/>
            <a:ext cx="1296731" cy="791933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86E67430-EA1A-0858-EF8A-CCF82036DEE4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5791398" y="3494573"/>
            <a:ext cx="1326172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699A80C-F51B-3EB4-44EC-38CB7327A8E0}"/>
              </a:ext>
            </a:extLst>
          </p:cNvPr>
          <p:cNvCxnSpPr>
            <a:cxnSpLocks/>
          </p:cNvCxnSpPr>
          <p:nvPr/>
        </p:nvCxnSpPr>
        <p:spPr>
          <a:xfrm>
            <a:off x="5709709" y="3788094"/>
            <a:ext cx="1299567" cy="917661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F546480-7653-B84C-2FAB-D5DBB92C346D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7928341" y="2283391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E75F29E3-66B3-B63D-2F69-9E8F1D1F2CB6}"/>
              </a:ext>
            </a:extLst>
          </p:cNvPr>
          <p:cNvCxnSpPr>
            <a:cxnSpLocks/>
          </p:cNvCxnSpPr>
          <p:nvPr/>
        </p:nvCxnSpPr>
        <p:spPr>
          <a:xfrm>
            <a:off x="7927365" y="3553061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14D2D23-79AA-A94E-AD0D-4CD63F7F3CEE}"/>
              </a:ext>
            </a:extLst>
          </p:cNvPr>
          <p:cNvCxnSpPr>
            <a:cxnSpLocks/>
          </p:cNvCxnSpPr>
          <p:nvPr/>
        </p:nvCxnSpPr>
        <p:spPr>
          <a:xfrm>
            <a:off x="7928341" y="4947378"/>
            <a:ext cx="1522231" cy="0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8" name="ZoneTexte 19">
            <a:extLst>
              <a:ext uri="{FF2B5EF4-FFF2-40B4-BE49-F238E27FC236}">
                <a16:creationId xmlns:a16="http://schemas.microsoft.com/office/drawing/2014/main" id="{4B33E570-20F4-B930-B8F8-DF52F0BD5FB7}"/>
              </a:ext>
            </a:extLst>
          </p:cNvPr>
          <p:cNvSpPr txBox="1"/>
          <p:nvPr/>
        </p:nvSpPr>
        <p:spPr>
          <a:xfrm>
            <a:off x="4464017" y="1177958"/>
            <a:ext cx="1631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Vaccine code</a:t>
            </a:r>
            <a:b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600" i="1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(1396)</a:t>
            </a:r>
          </a:p>
        </p:txBody>
      </p:sp>
      <p:sp>
        <p:nvSpPr>
          <p:cNvPr id="19" name="ZoneTexte 20">
            <a:extLst>
              <a:ext uri="{FF2B5EF4-FFF2-40B4-BE49-F238E27FC236}">
                <a16:creationId xmlns:a16="http://schemas.microsoft.com/office/drawing/2014/main" id="{262B4E60-D52B-A0A9-EDA1-8C31C9E5D66A}"/>
              </a:ext>
            </a:extLst>
          </p:cNvPr>
          <p:cNvSpPr txBox="1"/>
          <p:nvPr/>
        </p:nvSpPr>
        <p:spPr>
          <a:xfrm>
            <a:off x="7037636" y="1178803"/>
            <a:ext cx="1166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Valence</a:t>
            </a:r>
            <a:b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600" i="1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(428)</a:t>
            </a:r>
          </a:p>
        </p:txBody>
      </p:sp>
      <p:sp>
        <p:nvSpPr>
          <p:cNvPr id="20" name="ZoneTexte 21">
            <a:extLst>
              <a:ext uri="{FF2B5EF4-FFF2-40B4-BE49-F238E27FC236}">
                <a16:creationId xmlns:a16="http://schemas.microsoft.com/office/drawing/2014/main" id="{9A3ADE48-B986-2ABD-AD31-FBBAACFF410A}"/>
              </a:ext>
            </a:extLst>
          </p:cNvPr>
          <p:cNvSpPr txBox="1"/>
          <p:nvPr/>
        </p:nvSpPr>
        <p:spPr>
          <a:xfrm>
            <a:off x="9145681" y="1178803"/>
            <a:ext cx="17675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Target disease</a:t>
            </a:r>
            <a:b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600" i="1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(65)</a:t>
            </a:r>
          </a:p>
        </p:txBody>
      </p:sp>
      <p:sp>
        <p:nvSpPr>
          <p:cNvPr id="21" name="ZoneTexte 22">
            <a:extLst>
              <a:ext uri="{FF2B5EF4-FFF2-40B4-BE49-F238E27FC236}">
                <a16:creationId xmlns:a16="http://schemas.microsoft.com/office/drawing/2014/main" id="{45AA60AE-C833-1984-37AB-C3AD605CDC68}"/>
              </a:ext>
            </a:extLst>
          </p:cNvPr>
          <p:cNvSpPr txBox="1"/>
          <p:nvPr/>
        </p:nvSpPr>
        <p:spPr>
          <a:xfrm>
            <a:off x="5457929" y="2372252"/>
            <a:ext cx="1106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i="1" noProof="0" dirty="0">
                <a:solidFill>
                  <a:srgbClr val="44546A"/>
                </a:solidFill>
                <a:latin typeface="Calibri" panose="020F0502020204030204"/>
                <a:ea typeface="+mn-ea"/>
                <a:cs typeface="+mn-cs"/>
              </a:rPr>
              <a:t>Contains</a:t>
            </a:r>
          </a:p>
        </p:txBody>
      </p:sp>
      <p:sp>
        <p:nvSpPr>
          <p:cNvPr id="22" name="ZoneTexte 23">
            <a:extLst>
              <a:ext uri="{FF2B5EF4-FFF2-40B4-BE49-F238E27FC236}">
                <a16:creationId xmlns:a16="http://schemas.microsoft.com/office/drawing/2014/main" id="{D20ECE0A-F4E4-12CF-1A3B-DEC5DFEA87BC}"/>
              </a:ext>
            </a:extLst>
          </p:cNvPr>
          <p:cNvSpPr txBox="1"/>
          <p:nvPr/>
        </p:nvSpPr>
        <p:spPr>
          <a:xfrm>
            <a:off x="8191997" y="1888815"/>
            <a:ext cx="11061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i="1" noProof="0" dirty="0">
                <a:solidFill>
                  <a:srgbClr val="44546A"/>
                </a:solidFill>
                <a:latin typeface="Calibri" panose="020F0502020204030204"/>
                <a:ea typeface="+mn-ea"/>
                <a:cs typeface="+mn-cs"/>
              </a:rPr>
              <a:t>Prevents</a:t>
            </a:r>
          </a:p>
        </p:txBody>
      </p:sp>
      <p:pic>
        <p:nvPicPr>
          <p:cNvPr id="23" name="Graphique 24" descr="Label avec un remplissage uni">
            <a:extLst>
              <a:ext uri="{FF2B5EF4-FFF2-40B4-BE49-F238E27FC236}">
                <a16:creationId xmlns:a16="http://schemas.microsoft.com/office/drawing/2014/main" id="{97DC7FCF-260B-4057-748F-2DB69445B8B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7855" y="1918378"/>
            <a:ext cx="914400" cy="914400"/>
          </a:xfrm>
          <a:prstGeom prst="rect">
            <a:avLst/>
          </a:prstGeom>
        </p:spPr>
      </p:pic>
      <p:pic>
        <p:nvPicPr>
          <p:cNvPr id="24" name="Graphique 25" descr="Label avec un remplissage uni">
            <a:extLst>
              <a:ext uri="{FF2B5EF4-FFF2-40B4-BE49-F238E27FC236}">
                <a16:creationId xmlns:a16="http://schemas.microsoft.com/office/drawing/2014/main" id="{695CE019-7388-33C6-9ECA-71D095A2CAC4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7855" y="2631790"/>
            <a:ext cx="914400" cy="914400"/>
          </a:xfrm>
          <a:prstGeom prst="rect">
            <a:avLst/>
          </a:prstGeom>
        </p:spPr>
      </p:pic>
      <p:pic>
        <p:nvPicPr>
          <p:cNvPr id="25" name="Graphique 26" descr="Label avec un remplissage uni">
            <a:extLst>
              <a:ext uri="{FF2B5EF4-FFF2-40B4-BE49-F238E27FC236}">
                <a16:creationId xmlns:a16="http://schemas.microsoft.com/office/drawing/2014/main" id="{4CB58658-0695-2093-7064-1FC912128425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7855" y="3326653"/>
            <a:ext cx="914400" cy="914400"/>
          </a:xfrm>
          <a:prstGeom prst="rect">
            <a:avLst/>
          </a:prstGeom>
        </p:spPr>
      </p:pic>
      <p:pic>
        <p:nvPicPr>
          <p:cNvPr id="26" name="Graphique 27" descr="Label avec un remplissage uni">
            <a:extLst>
              <a:ext uri="{FF2B5EF4-FFF2-40B4-BE49-F238E27FC236}">
                <a16:creationId xmlns:a16="http://schemas.microsoft.com/office/drawing/2014/main" id="{6B95D935-6066-E09D-C26C-BD708FF60BE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67855" y="4087976"/>
            <a:ext cx="914400" cy="914400"/>
          </a:xfrm>
          <a:prstGeom prst="rect">
            <a:avLst/>
          </a:prstGeom>
        </p:spPr>
      </p:pic>
      <p:sp>
        <p:nvSpPr>
          <p:cNvPr id="27" name="ZoneTexte 28">
            <a:extLst>
              <a:ext uri="{FF2B5EF4-FFF2-40B4-BE49-F238E27FC236}">
                <a16:creationId xmlns:a16="http://schemas.microsoft.com/office/drawing/2014/main" id="{D91D72D3-1D8D-4AEF-95D2-EB0BE7427D32}"/>
              </a:ext>
            </a:extLst>
          </p:cNvPr>
          <p:cNvSpPr txBox="1"/>
          <p:nvPr/>
        </p:nvSpPr>
        <p:spPr>
          <a:xfrm>
            <a:off x="1765081" y="1178803"/>
            <a:ext cx="23211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External codes</a:t>
            </a:r>
            <a:br>
              <a:rPr lang="en-US" sz="2000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</a:br>
            <a:r>
              <a:rPr lang="en-US" sz="1600" i="1" noProof="0" dirty="0">
                <a:solidFill>
                  <a:prstClr val="black"/>
                </a:solidFill>
                <a:latin typeface="Calibri" panose="020F0502020204030204"/>
                <a:ea typeface="+mn-ea"/>
                <a:cs typeface="+mn-cs"/>
              </a:rPr>
              <a:t>(7249 in 21 codifications)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A38C9938-CB5B-16CB-9C96-BDFF4A3468DD}"/>
              </a:ext>
            </a:extLst>
          </p:cNvPr>
          <p:cNvCxnSpPr>
            <a:cxnSpLocks/>
          </p:cNvCxnSpPr>
          <p:nvPr/>
        </p:nvCxnSpPr>
        <p:spPr>
          <a:xfrm flipH="1" flipV="1">
            <a:off x="3255273" y="2518278"/>
            <a:ext cx="1528142" cy="833199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977B4456-E9A3-6638-0005-C228F6F6B861}"/>
              </a:ext>
            </a:extLst>
          </p:cNvPr>
          <p:cNvCxnSpPr>
            <a:cxnSpLocks/>
          </p:cNvCxnSpPr>
          <p:nvPr/>
        </p:nvCxnSpPr>
        <p:spPr>
          <a:xfrm flipH="1" flipV="1">
            <a:off x="3286694" y="3187659"/>
            <a:ext cx="1422036" cy="25029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8BBE93EE-4096-A105-7CD3-499A49B55354}"/>
              </a:ext>
            </a:extLst>
          </p:cNvPr>
          <p:cNvCxnSpPr>
            <a:cxnSpLocks/>
            <a:stCxn id="7" idx="1"/>
            <a:endCxn id="25" idx="3"/>
          </p:cNvCxnSpPr>
          <p:nvPr/>
        </p:nvCxnSpPr>
        <p:spPr>
          <a:xfrm flipH="1">
            <a:off x="3382255" y="3572829"/>
            <a:ext cx="1315258" cy="211024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1" name="Connecteur droit avec flèche 30">
            <a:extLst>
              <a:ext uri="{FF2B5EF4-FFF2-40B4-BE49-F238E27FC236}">
                <a16:creationId xmlns:a16="http://schemas.microsoft.com/office/drawing/2014/main" id="{E6E47D03-AEFB-6C43-58DE-A0FCFC8AA31E}"/>
              </a:ext>
            </a:extLst>
          </p:cNvPr>
          <p:cNvCxnSpPr>
            <a:cxnSpLocks/>
          </p:cNvCxnSpPr>
          <p:nvPr/>
        </p:nvCxnSpPr>
        <p:spPr>
          <a:xfrm flipH="1">
            <a:off x="3423059" y="3683348"/>
            <a:ext cx="1278106" cy="701562"/>
          </a:xfrm>
          <a:prstGeom prst="straightConnector1">
            <a:avLst/>
          </a:prstGeom>
          <a:noFill/>
          <a:ln w="19050" cap="flat" cmpd="sng" algn="ctr">
            <a:solidFill>
              <a:srgbClr val="44546A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2" name="ZoneTexte 33">
            <a:extLst>
              <a:ext uri="{FF2B5EF4-FFF2-40B4-BE49-F238E27FC236}">
                <a16:creationId xmlns:a16="http://schemas.microsoft.com/office/drawing/2014/main" id="{3F44F05C-6ADC-C062-C31A-3C896A43ADD5}"/>
              </a:ext>
            </a:extLst>
          </p:cNvPr>
          <p:cNvSpPr txBox="1"/>
          <p:nvPr/>
        </p:nvSpPr>
        <p:spPr>
          <a:xfrm>
            <a:off x="3556464" y="4380223"/>
            <a:ext cx="16686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2000" i="1" noProof="0" dirty="0">
                <a:solidFill>
                  <a:srgbClr val="44546A"/>
                </a:solidFill>
                <a:latin typeface="Calibri" panose="020F0502020204030204"/>
                <a:ea typeface="+mn-ea"/>
                <a:cs typeface="+mn-cs"/>
              </a:rPr>
              <a:t>Exact Match</a:t>
            </a:r>
          </a:p>
        </p:txBody>
      </p:sp>
      <p:sp>
        <p:nvSpPr>
          <p:cNvPr id="33" name="ZoneTexte 34">
            <a:extLst>
              <a:ext uri="{FF2B5EF4-FFF2-40B4-BE49-F238E27FC236}">
                <a16:creationId xmlns:a16="http://schemas.microsoft.com/office/drawing/2014/main" id="{A166ACB7-3541-D7F0-5AA0-83673394A6FC}"/>
              </a:ext>
            </a:extLst>
          </p:cNvPr>
          <p:cNvSpPr txBox="1"/>
          <p:nvPr/>
        </p:nvSpPr>
        <p:spPr>
          <a:xfrm>
            <a:off x="3973313" y="4938940"/>
            <a:ext cx="30953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en-US" sz="1600" noProof="0" dirty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Counted on October 6</a:t>
            </a:r>
            <a:r>
              <a:rPr lang="en-US" sz="1600" baseline="30000" noProof="0" dirty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th</a:t>
            </a:r>
            <a:r>
              <a:rPr lang="en-US" sz="1600" noProof="0" dirty="0">
                <a:solidFill>
                  <a:srgbClr val="4D4D4D"/>
                </a:solidFill>
                <a:latin typeface="Arial"/>
                <a:ea typeface="+mn-ea"/>
                <a:cs typeface="+mn-cs"/>
              </a:rPr>
              <a:t>, 2025</a:t>
            </a:r>
            <a:endParaRPr lang="en-US" sz="1600" noProof="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ea typeface="+mn-ea"/>
              <a:cs typeface="+mn-cs"/>
            </a:endParaRP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3F2180CF-2580-8BC9-6862-DD83CC202FBC}"/>
              </a:ext>
            </a:extLst>
          </p:cNvPr>
          <p:cNvGrpSpPr/>
          <p:nvPr/>
        </p:nvGrpSpPr>
        <p:grpSpPr>
          <a:xfrm>
            <a:off x="2346158" y="5431500"/>
            <a:ext cx="8017838" cy="532810"/>
            <a:chOff x="2346158" y="5431500"/>
            <a:chExt cx="8017838" cy="53281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EFDAB1A-1200-5683-235B-3854BB0AEE37}"/>
                </a:ext>
              </a:extLst>
            </p:cNvPr>
            <p:cNvSpPr/>
            <p:nvPr/>
          </p:nvSpPr>
          <p:spPr>
            <a:xfrm>
              <a:off x="2346158" y="5433106"/>
              <a:ext cx="2733522" cy="53120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noProof="0" dirty="0"/>
                <a:t>Transcription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4333AA-214A-880C-594E-B8D476AE5941}"/>
                </a:ext>
              </a:extLst>
            </p:cNvPr>
            <p:cNvSpPr/>
            <p:nvPr/>
          </p:nvSpPr>
          <p:spPr>
            <a:xfrm>
              <a:off x="5079680" y="5431500"/>
              <a:ext cx="5284316" cy="53120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b="1" noProof="0" dirty="0"/>
                <a:t>Description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5531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8BF0EA6F-2C35-AD71-788A-E0B8C93A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Issues with the notion of disease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01A6798C-CEA2-2338-396D-6C6C089A87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3900" y="1160462"/>
            <a:ext cx="10744200" cy="45370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noProof="0" dirty="0">
                <a:solidFill>
                  <a:srgbClr val="0070C0"/>
                </a:solidFill>
              </a:rPr>
              <a:t>Consistency issue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A valence is targeted to a certain pathogen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An infectious disease is the clinical effect of a pathogen</a:t>
            </a:r>
          </a:p>
          <a:p>
            <a:pPr marL="0" indent="0">
              <a:buNone/>
            </a:pPr>
            <a:r>
              <a:rPr lang="en-US" b="1" noProof="0" dirty="0">
                <a:solidFill>
                  <a:schemeClr val="tx1"/>
                </a:solidFill>
              </a:rPr>
              <a:t>But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Different pathogens may cause a same disease (ex. Meningitidis)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A same pathogen can cause different diseases (ex. Lepra and Tuberculosis)</a:t>
            </a:r>
          </a:p>
          <a:p>
            <a:r>
              <a:rPr lang="en-US" b="1" noProof="0" dirty="0">
                <a:solidFill>
                  <a:schemeClr val="tx1"/>
                </a:solidFill>
              </a:rPr>
              <a:t>Some valences may have side effects on nearby pathogens (ex. Mening. B and Gonorrhea)</a:t>
            </a:r>
          </a:p>
          <a:p>
            <a:endParaRPr lang="en-US" b="1" noProof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60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1259D76-6D2D-2A9F-E803-45D8DF11F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2865121" cy="2059766"/>
          </a:xfrm>
        </p:spPr>
        <p:txBody>
          <a:bodyPr>
            <a:normAutofit fontScale="90000"/>
          </a:bodyPr>
          <a:lstStyle/>
          <a:p>
            <a:r>
              <a:rPr lang="en-US" dirty="0"/>
              <a:t>Welcome and Introductions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12A6C1E1-528A-8622-4252-7DF7C8F541A5}"/>
              </a:ext>
            </a:extLst>
          </p:cNvPr>
          <p:cNvSpPr txBox="1">
            <a:spLocks/>
          </p:cNvSpPr>
          <p:nvPr/>
        </p:nvSpPr>
        <p:spPr>
          <a:xfrm>
            <a:off x="792480" y="2558143"/>
            <a:ext cx="2592978" cy="2897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87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93776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51560" indent="-2857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98448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87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Please tell us:</a:t>
            </a:r>
          </a:p>
          <a:p>
            <a:pPr lvl="1"/>
            <a:r>
              <a:rPr lang="en-US" dirty="0"/>
              <a:t>Your name, </a:t>
            </a:r>
          </a:p>
          <a:p>
            <a:pPr lvl="1"/>
            <a:r>
              <a:rPr lang="en-US" dirty="0"/>
              <a:t>Your organization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759F283-F431-DA97-46B6-6921EA394F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6635941"/>
              </p:ext>
            </p:extLst>
          </p:nvPr>
        </p:nvGraphicFramePr>
        <p:xfrm>
          <a:off x="3708761" y="276687"/>
          <a:ext cx="4145280" cy="5948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7857">
                  <a:extLst>
                    <a:ext uri="{9D8B030D-6E8A-4147-A177-3AD203B41FA5}">
                      <a16:colId xmlns:a16="http://schemas.microsoft.com/office/drawing/2014/main" val="2034432431"/>
                    </a:ext>
                  </a:extLst>
                </a:gridCol>
                <a:gridCol w="2217423">
                  <a:extLst>
                    <a:ext uri="{9D8B030D-6E8A-4147-A177-3AD203B41FA5}">
                      <a16:colId xmlns:a16="http://schemas.microsoft.com/office/drawing/2014/main" val="1331199244"/>
                    </a:ext>
                  </a:extLst>
                </a:gridCol>
              </a:tblGrid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Organization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096870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Nathan Bunker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4182183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François </a:t>
                      </a:r>
                      <a:r>
                        <a:rPr lang="en-US" sz="1600" dirty="0" err="1"/>
                        <a:t>Kaag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Syadem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635100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Jeremy Rogers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NHS England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087644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Deepali Rastogi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94525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Damon Ferlazzo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15544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Laurel Okorofsky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9819744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Jean-Lous Koeck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/>
                        <a:t>Syadem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837237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Megan Fields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20989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Shelby Sandstrom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AIRA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1771911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Paloma Hawry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881898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Gita Prabhakar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/>
                        <a:t>HLN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353562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Manisha Mantri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3178932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Tammy Seithel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120005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r>
                        <a:rPr lang="en-US" sz="1600" dirty="0"/>
                        <a:t>Faisal Reza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CDC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029436"/>
                  </a:ext>
                </a:extLst>
              </a:tr>
              <a:tr h="371768"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3931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4167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A88B11-ED4D-8653-3AAB-D73EDDE5E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367748"/>
            <a:ext cx="10890929" cy="785643"/>
          </a:xfrm>
        </p:spPr>
        <p:txBody>
          <a:bodyPr/>
          <a:lstStyle/>
          <a:p>
            <a:r>
              <a:rPr lang="en-US" noProof="0" dirty="0"/>
              <a:t>Proposed enhancement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D3B8A1-9EA9-7606-02B0-41E91A782C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226127"/>
            <a:ext cx="10890928" cy="4076856"/>
          </a:xfrm>
        </p:spPr>
        <p:txBody>
          <a:bodyPr>
            <a:normAutofit/>
          </a:bodyPr>
          <a:lstStyle/>
          <a:p>
            <a:r>
              <a:rPr lang="en-US" sz="2400" b="1" noProof="0" dirty="0"/>
              <a:t>Allow one valence to address several diseases.</a:t>
            </a:r>
          </a:p>
          <a:p>
            <a:r>
              <a:rPr lang="en-US" sz="2400" b="1" noProof="0" dirty="0"/>
              <a:t>Allowed if and only if the diseases are caused by a same pathogen or nearby pathogens with a same signature addressed by the valence.</a:t>
            </a:r>
            <a:br>
              <a:rPr lang="en-US" sz="2400" b="1" noProof="0" dirty="0"/>
            </a:br>
            <a:r>
              <a:rPr lang="en-US" sz="2400" b="1" noProof="0" dirty="0">
                <a:solidFill>
                  <a:srgbClr val="0070C0"/>
                </a:solidFill>
              </a:rPr>
              <a:t>(Tdap cannot be a valence, it corresponds to three different pathogens)</a:t>
            </a:r>
          </a:p>
          <a:p>
            <a:r>
              <a:rPr lang="en-US" sz="2400" b="1" noProof="0" dirty="0"/>
              <a:t>A valence</a:t>
            </a:r>
            <a:r>
              <a:rPr lang="en-US" sz="2400" b="1" dirty="0"/>
              <a:t> inherits from the target diseases of the parent valences.</a:t>
            </a:r>
            <a:endParaRPr lang="en-US" sz="2400" b="1" noProof="0" dirty="0"/>
          </a:p>
          <a:p>
            <a:r>
              <a:rPr lang="en-US" sz="2400" b="1" noProof="0" dirty="0"/>
              <a:t>For Clinical Decision Support, use the top-level valences rather than the diseases as the categories to determine the vaccination status</a:t>
            </a:r>
            <a:br>
              <a:rPr lang="en-US" sz="2400" b="1" noProof="0" dirty="0"/>
            </a:br>
            <a:r>
              <a:rPr lang="en-US" sz="2400" b="1" noProof="0" dirty="0"/>
              <a:t>(ex. : </a:t>
            </a:r>
            <a:r>
              <a:rPr lang="en-US" sz="2400" b="1" noProof="0"/>
              <a:t>differentiate Meningitidis B and ACWY).</a:t>
            </a:r>
            <a:endParaRPr lang="en-US" sz="2400" b="1" noProof="0" dirty="0"/>
          </a:p>
        </p:txBody>
      </p:sp>
    </p:spTree>
    <p:extLst>
      <p:ext uri="{BB962C8B-B14F-4D97-AF65-F5344CB8AC3E}">
        <p14:creationId xmlns:p14="http://schemas.microsoft.com/office/powerpoint/2010/main" val="1376035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65FD9-A838-E6FF-A79C-E41CA3A3B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F34E69-07D5-1AA5-6DA1-7614415D1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3"/>
            <a:ext cx="7810501" cy="3566160"/>
          </a:xfrm>
        </p:spPr>
        <p:txBody>
          <a:bodyPr/>
          <a:lstStyle/>
          <a:p>
            <a:r>
              <a:rPr lang="en-US" dirty="0"/>
              <a:t>The work you are doing is so important. </a:t>
            </a:r>
          </a:p>
          <a:p>
            <a:r>
              <a:rPr lang="en-US" dirty="0"/>
              <a:t>Thank you for taking time to help move this project forward. </a:t>
            </a:r>
          </a:p>
          <a:p>
            <a:r>
              <a:rPr lang="en-US" dirty="0"/>
              <a:t>Next Meeting</a:t>
            </a:r>
          </a:p>
          <a:p>
            <a:pPr lvl="1"/>
            <a:r>
              <a:rPr lang="en-US" dirty="0"/>
              <a:t>11 March 2026</a:t>
            </a:r>
          </a:p>
          <a:p>
            <a:pPr lvl="1"/>
            <a:r>
              <a:rPr lang="en-US" dirty="0"/>
              <a:t>Topic:</a:t>
            </a:r>
          </a:p>
          <a:p>
            <a:pPr lvl="2"/>
            <a:r>
              <a:rPr lang="en-US" dirty="0"/>
              <a:t>Mening in France demonstration</a:t>
            </a:r>
          </a:p>
          <a:p>
            <a:pPr lvl="2"/>
            <a:r>
              <a:rPr lang="en-US" dirty="0"/>
              <a:t>Continued </a:t>
            </a:r>
            <a:r>
              <a:rPr lang="en-US"/>
              <a:t>disease discussion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863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6097E-1626-1365-5C6D-F40280045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6038D-9D12-AA25-B4B0-D8940B343D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79" y="1736822"/>
            <a:ext cx="6042661" cy="4222017"/>
          </a:xfrm>
        </p:spPr>
        <p:txBody>
          <a:bodyPr/>
          <a:lstStyle/>
          <a:p>
            <a:r>
              <a:rPr lang="en-US" dirty="0"/>
              <a:t>Updates and Events</a:t>
            </a:r>
          </a:p>
          <a:p>
            <a:r>
              <a:rPr lang="en-US" dirty="0"/>
              <a:t>Meningococcal</a:t>
            </a:r>
          </a:p>
          <a:p>
            <a:pPr lvl="1"/>
            <a:r>
              <a:rPr lang="en-US" dirty="0"/>
              <a:t>Introduction</a:t>
            </a:r>
          </a:p>
          <a:p>
            <a:pPr lvl="1"/>
            <a:r>
              <a:rPr lang="en-US" dirty="0"/>
              <a:t>Roundtable Discussion</a:t>
            </a:r>
          </a:p>
          <a:p>
            <a:r>
              <a:rPr lang="en-US" dirty="0"/>
              <a:t>Target Disease</a:t>
            </a:r>
          </a:p>
        </p:txBody>
      </p:sp>
      <p:pic>
        <p:nvPicPr>
          <p:cNvPr id="5" name="Picture 4" descr="Conference room table">
            <a:extLst>
              <a:ext uri="{FF2B5EF4-FFF2-40B4-BE49-F238E27FC236}">
                <a16:creationId xmlns:a16="http://schemas.microsoft.com/office/drawing/2014/main" id="{615FDC4D-5C19-AABD-5F64-8DC944F437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455"/>
          <a:stretch>
            <a:fillRect/>
          </a:stretch>
        </p:blipFill>
        <p:spPr>
          <a:xfrm>
            <a:off x="7383780" y="0"/>
            <a:ext cx="48082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5266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58288-AE80-FF17-9845-2777A9F9E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Interoperability Meetings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89C27-1892-8396-2469-694FA16E7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23-27 March – IHE-Europe Connectathon – Brussels Belgium</a:t>
            </a:r>
          </a:p>
          <a:p>
            <a:r>
              <a:rPr lang="en-US" dirty="0"/>
              <a:t>9-12 March - HIMSS – IHE showcase – Las Vegas Nevada US</a:t>
            </a:r>
          </a:p>
          <a:p>
            <a:r>
              <a:rPr lang="en-US" dirty="0"/>
              <a:t>8 May – Adult Immunization Board – Antwerp Belgium</a:t>
            </a:r>
          </a:p>
          <a:p>
            <a:r>
              <a:rPr lang="en-US" dirty="0"/>
              <a:t>12-16 April – SNOMED Meeting (business) – Vienna Austria</a:t>
            </a:r>
          </a:p>
          <a:p>
            <a:r>
              <a:rPr lang="en-US" dirty="0"/>
              <a:t>16-22 May – HL7 Connectathon and Working Group Meeting – SS Rotterdam Netherlands</a:t>
            </a:r>
          </a:p>
          <a:p>
            <a:r>
              <a:rPr lang="en-US" dirty="0"/>
              <a:t>15-18 June – FHIR </a:t>
            </a:r>
            <a:r>
              <a:rPr lang="en-US" dirty="0" err="1"/>
              <a:t>DevDays</a:t>
            </a:r>
            <a:r>
              <a:rPr lang="en-US" dirty="0"/>
              <a:t> – Minneapolis Minnesota US</a:t>
            </a:r>
          </a:p>
          <a:p>
            <a:r>
              <a:rPr lang="en-US" dirty="0"/>
              <a:t>19-25 September – Working Group Meeting and HL7 FHIR Connectathon – Rockville Maryland US</a:t>
            </a:r>
          </a:p>
          <a:p>
            <a:r>
              <a:rPr lang="en-US" dirty="0"/>
              <a:t>22-24 October – SNOMED Conference – Sydney Australia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61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D505B6-00ED-30BC-178B-7E08D4D4DD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Immunization Focus Group (IFG)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524E7-0EBB-4FCA-9265-5BEDC08BF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International standards for immunizations</a:t>
            </a:r>
          </a:p>
          <a:p>
            <a:pPr lvl="1"/>
            <a:r>
              <a:rPr lang="en-US" dirty="0"/>
              <a:t>Fast Healthcare Interoperability Resources (FHIR)</a:t>
            </a:r>
          </a:p>
          <a:p>
            <a:r>
              <a:rPr lang="en-US" dirty="0"/>
              <a:t>Organized under the Public Health Work Group</a:t>
            </a:r>
          </a:p>
          <a:p>
            <a:pPr lvl="1"/>
            <a:r>
              <a:rPr lang="en-US" dirty="0"/>
              <a:t>Meeting every two weeks</a:t>
            </a:r>
          </a:p>
          <a:p>
            <a:pPr lvl="1"/>
            <a:r>
              <a:rPr lang="en-US" dirty="0"/>
              <a:t>Next meeting: Friday, February 13 at 11am US ET / 5pm Paris/Berlin time</a:t>
            </a:r>
          </a:p>
          <a:p>
            <a:r>
              <a:rPr lang="en-US" dirty="0"/>
              <a:t>Current topics</a:t>
            </a:r>
          </a:p>
          <a:p>
            <a:pPr lvl="1"/>
            <a:r>
              <a:rPr lang="en-US" dirty="0"/>
              <a:t>Immunization Incubator – FHIR r6 Non-Normative resources</a:t>
            </a:r>
          </a:p>
          <a:p>
            <a:pPr lvl="1"/>
            <a:r>
              <a:rPr lang="en-US" dirty="0"/>
              <a:t>Immunization Decision Support + Health, Age, Lifestyle, Occupation (</a:t>
            </a:r>
            <a:r>
              <a:rPr lang="en-US" dirty="0" err="1"/>
              <a:t>ImmDS</a:t>
            </a:r>
            <a:r>
              <a:rPr lang="en-US" dirty="0"/>
              <a:t> + HALO)</a:t>
            </a:r>
          </a:p>
        </p:txBody>
      </p:sp>
    </p:spTree>
    <p:extLst>
      <p:ext uri="{BB962C8B-B14F-4D97-AF65-F5344CB8AC3E}">
        <p14:creationId xmlns:p14="http://schemas.microsoft.com/office/powerpoint/2010/main" val="2997117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7E13D9A-56B6-7F26-5CDC-AF524014C2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Meningococcal Introduction</a:t>
            </a:r>
            <a:endParaRPr lang="en-US" noProof="0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D2401E10-D591-FAA0-09FD-89CB55358C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Dr. Jean-Louis Koeck, </a:t>
            </a:r>
            <a:r>
              <a:rPr lang="en-US" noProof="0" dirty="0" err="1"/>
              <a:t>Syadem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87358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AB8E3-9AFE-0381-A593-3ECDBE569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2D39FE2D-B271-1CAE-9BF9-F5BF1E766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Meningococcal Roundtable</a:t>
            </a:r>
            <a:endParaRPr lang="en-US" noProof="0" dirty="0"/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C693908E-8380-FA3F-BD72-B5AD0AA83A5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Perspectives from the Group</a:t>
            </a:r>
          </a:p>
        </p:txBody>
      </p:sp>
    </p:spTree>
    <p:extLst>
      <p:ext uri="{BB962C8B-B14F-4D97-AF65-F5344CB8AC3E}">
        <p14:creationId xmlns:p14="http://schemas.microsoft.com/office/powerpoint/2010/main" val="1332700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C9C6AE6-7636-0718-CEBE-9DA88DB82A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 of Today’s Roundtable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945C59-C544-4941-DE4B-73147D022B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Meningococcal vaccination: recording, interpretation, and protection</a:t>
            </a:r>
          </a:p>
          <a:p>
            <a:pPr lvl="1"/>
            <a:r>
              <a:rPr lang="en-US" dirty="0"/>
              <a:t>Share country experiences with meningococcal vaccination programs</a:t>
            </a:r>
          </a:p>
          <a:p>
            <a:pPr lvl="1"/>
            <a:r>
              <a:rPr lang="en-US" dirty="0"/>
              <a:t>Explore challenges interpreting vaccine history across borders</a:t>
            </a:r>
          </a:p>
          <a:p>
            <a:pPr lvl="1"/>
            <a:r>
              <a:rPr lang="en-US" dirty="0"/>
              <a:t>Discuss how coding and CDS determine if a patient needs a dose</a:t>
            </a:r>
          </a:p>
          <a:p>
            <a:pPr lvl="1"/>
            <a:r>
              <a:rPr lang="en-US" dirty="0"/>
              <a:t>Identify practical solutions and collaboration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533135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84CEF-BF6E-D344-DEE6-7D8E8DD5E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Meningococcal Matters Now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D18F72-5B63-5320-62A4-6A973C7A3B1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Outbreaks continue in student and young adult populations</a:t>
            </a:r>
          </a:p>
          <a:p>
            <a:pPr marL="0" indent="0">
              <a:buNone/>
            </a:pPr>
            <a:r>
              <a:rPr lang="en-US" dirty="0"/>
              <a:t>Mobility is increasing:</a:t>
            </a:r>
          </a:p>
          <a:p>
            <a:pPr lvl="1"/>
            <a:r>
              <a:rPr lang="en-US" dirty="0"/>
              <a:t>International students</a:t>
            </a:r>
          </a:p>
          <a:p>
            <a:pPr lvl="1"/>
            <a:r>
              <a:rPr lang="en-US" dirty="0"/>
              <a:t>Domestic student migration</a:t>
            </a:r>
          </a:p>
          <a:p>
            <a:pPr marL="0" indent="0">
              <a:buNone/>
            </a:pPr>
            <a:r>
              <a:rPr lang="en-US" dirty="0"/>
              <a:t>Protection depends on:</a:t>
            </a:r>
          </a:p>
          <a:p>
            <a:pPr lvl="1"/>
            <a:r>
              <a:rPr lang="en-US" dirty="0"/>
              <a:t>Accurate history</a:t>
            </a:r>
          </a:p>
          <a:p>
            <a:pPr lvl="1"/>
            <a:r>
              <a:rPr lang="en-US" dirty="0"/>
              <a:t>Clear vaccine coding</a:t>
            </a:r>
          </a:p>
          <a:p>
            <a:pPr lvl="1"/>
            <a:r>
              <a:rPr lang="en-US" dirty="0"/>
              <a:t>Reliable CDS evaluation</a:t>
            </a:r>
          </a:p>
        </p:txBody>
      </p:sp>
    </p:spTree>
    <p:extLst>
      <p:ext uri="{BB962C8B-B14F-4D97-AF65-F5344CB8AC3E}">
        <p14:creationId xmlns:p14="http://schemas.microsoft.com/office/powerpoint/2010/main" val="872902369"/>
      </p:ext>
    </p:extLst>
  </p:cSld>
  <p:clrMapOvr>
    <a:masterClrMapping/>
  </p:clrMapOvr>
</p:sld>
</file>

<file path=ppt/theme/theme1.xml><?xml version="1.0" encoding="utf-8"?>
<a:theme xmlns:a="http://schemas.openxmlformats.org/drawingml/2006/main" name="DashVTI">
  <a:themeElements>
    <a:clrScheme name="Custom 6">
      <a:dk1>
        <a:sysClr val="windowText" lastClr="000000"/>
      </a:dk1>
      <a:lt1>
        <a:sysClr val="window" lastClr="FFFFFF"/>
      </a:lt1>
      <a:dk2>
        <a:srgbClr val="0D1C3B"/>
      </a:dk2>
      <a:lt2>
        <a:srgbClr val="F5F2F9"/>
      </a:lt2>
      <a:accent1>
        <a:srgbClr val="1973EB"/>
      </a:accent1>
      <a:accent2>
        <a:srgbClr val="25C8A2"/>
      </a:accent2>
      <a:accent3>
        <a:srgbClr val="BF8ED1"/>
      </a:accent3>
      <a:accent4>
        <a:srgbClr val="FE733C"/>
      </a:accent4>
      <a:accent5>
        <a:srgbClr val="FE5A5A"/>
      </a:accent5>
      <a:accent6>
        <a:srgbClr val="1AC16E"/>
      </a:accent6>
      <a:hlink>
        <a:srgbClr val="1AC16E"/>
      </a:hlink>
      <a:folHlink>
        <a:srgbClr val="00B0F0"/>
      </a:folHlink>
    </a:clrScheme>
    <a:fontScheme name="grandview display">
      <a:majorFont>
        <a:latin typeface="Grandview Display"/>
        <a:ea typeface=""/>
        <a:cs typeface=""/>
      </a:majorFont>
      <a:minorFont>
        <a:latin typeface="Grandview Display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ésentation5" id="{679E763D-5218-C44E-8FDD-39C595A96E21}" vid="{CC479144-96A4-1E40-948C-52C9C1CC443D}"/>
    </a:ext>
  </a:extLst>
</a:theme>
</file>

<file path=ppt/theme/theme2.xml><?xml version="1.0" encoding="utf-8"?>
<a:theme xmlns:a="http://schemas.openxmlformats.org/drawingml/2006/main" name="Green">
  <a:themeElements>
    <a:clrScheme name="AIRA Color Palette 1">
      <a:dk1>
        <a:sysClr val="windowText" lastClr="000000"/>
      </a:dk1>
      <a:lt1>
        <a:sysClr val="window" lastClr="FFFFFF"/>
      </a:lt1>
      <a:dk2>
        <a:srgbClr val="1C3C50"/>
      </a:dk2>
      <a:lt2>
        <a:srgbClr val="CCCCCB"/>
      </a:lt2>
      <a:accent1>
        <a:srgbClr val="629F44"/>
      </a:accent1>
      <a:accent2>
        <a:srgbClr val="1C3C50"/>
      </a:accent2>
      <a:accent3>
        <a:srgbClr val="8098A4"/>
      </a:accent3>
      <a:accent4>
        <a:srgbClr val="C9E2CA"/>
      </a:accent4>
      <a:accent5>
        <a:srgbClr val="ECBC0A"/>
      </a:accent5>
      <a:accent6>
        <a:srgbClr val="CCCCCB"/>
      </a:accent6>
      <a:hlink>
        <a:srgbClr val="1C3C50"/>
      </a:hlink>
      <a:folHlink>
        <a:srgbClr val="6F6E70"/>
      </a:folHlink>
    </a:clrScheme>
    <a:fontScheme name="AIRA Main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IVC</Template>
  <TotalTime>2478</TotalTime>
  <Words>853</Words>
  <Application>Microsoft Office PowerPoint</Application>
  <PresentationFormat>Widescreen</PresentationFormat>
  <Paragraphs>159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Aptos</vt:lpstr>
      <vt:lpstr>Arial</vt:lpstr>
      <vt:lpstr>Calibri</vt:lpstr>
      <vt:lpstr>Grandview Display</vt:lpstr>
      <vt:lpstr>Open Sans</vt:lpstr>
      <vt:lpstr>Open Sans Light</vt:lpstr>
      <vt:lpstr>Roboto</vt:lpstr>
      <vt:lpstr>Symbol</vt:lpstr>
      <vt:lpstr>DashVTI</vt:lpstr>
      <vt:lpstr>Green</vt:lpstr>
      <vt:lpstr>International Vaccine Codes (IVC) Initiative</vt:lpstr>
      <vt:lpstr>Welcome and Introductions</vt:lpstr>
      <vt:lpstr>Agenda</vt:lpstr>
      <vt:lpstr>Upcoming Interoperability Meetings</vt:lpstr>
      <vt:lpstr>Immunization Focus Group (IFG)</vt:lpstr>
      <vt:lpstr>Meningococcal Introduction</vt:lpstr>
      <vt:lpstr>Meningococcal Roundtable</vt:lpstr>
      <vt:lpstr>Purpose of Today’s Roundtable</vt:lpstr>
      <vt:lpstr>Why Meningococcal Matters Now</vt:lpstr>
      <vt:lpstr>United States – CVX Codes</vt:lpstr>
      <vt:lpstr>United States – CVX Codes</vt:lpstr>
      <vt:lpstr>United States – CVX Codes</vt:lpstr>
      <vt:lpstr>United States – CVX Codes</vt:lpstr>
      <vt:lpstr>Roundtable Prompts (Country Perspective)</vt:lpstr>
      <vt:lpstr>Student Population Focus</vt:lpstr>
      <vt:lpstr>Opportunities for Collaboration</vt:lpstr>
      <vt:lpstr>Concept of disease in NUVA</vt:lpstr>
      <vt:lpstr>Reminder - NUVA concepts</vt:lpstr>
      <vt:lpstr>Issues with the notion of disease</vt:lpstr>
      <vt:lpstr>Proposed enhancement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Nathan Bunker</dc:creator>
  <cp:lastModifiedBy>Nathan Bunker</cp:lastModifiedBy>
  <cp:revision>51</cp:revision>
  <dcterms:created xsi:type="dcterms:W3CDTF">2025-05-02T13:42:20Z</dcterms:created>
  <dcterms:modified xsi:type="dcterms:W3CDTF">2026-02-11T16:05:56Z</dcterms:modified>
</cp:coreProperties>
</file>