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9" r:id="rId2"/>
  </p:sldMasterIdLst>
  <p:notesMasterIdLst>
    <p:notesMasterId r:id="rId24"/>
  </p:notesMasterIdLst>
  <p:handoutMasterIdLst>
    <p:handoutMasterId r:id="rId25"/>
  </p:handoutMasterIdLst>
  <p:sldIdLst>
    <p:sldId id="256" r:id="rId3"/>
    <p:sldId id="3461" r:id="rId4"/>
    <p:sldId id="3462" r:id="rId5"/>
    <p:sldId id="3481" r:id="rId6"/>
    <p:sldId id="3488" r:id="rId7"/>
    <p:sldId id="263" r:id="rId8"/>
    <p:sldId id="3490" r:id="rId9"/>
    <p:sldId id="3491" r:id="rId10"/>
    <p:sldId id="3492" r:id="rId11"/>
    <p:sldId id="3495" r:id="rId12"/>
    <p:sldId id="3497" r:id="rId13"/>
    <p:sldId id="3498" r:id="rId14"/>
    <p:sldId id="3499" r:id="rId15"/>
    <p:sldId id="3494" r:id="rId16"/>
    <p:sldId id="3496" r:id="rId17"/>
    <p:sldId id="3500" r:id="rId18"/>
    <p:sldId id="3489" r:id="rId19"/>
    <p:sldId id="1855" r:id="rId20"/>
    <p:sldId id="3470" r:id="rId21"/>
    <p:sldId id="3474" r:id="rId22"/>
    <p:sldId id="35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EC916-17D3-A56F-09F2-A83B0C1DE6C9}" name="Nathan Bunker" initials="NB" userId="S::nbunker@immregistries.org::3a818436-2ac6-41ce-ab68-359f70705be3" providerId="AD"/>
  <p188:author id="{BA70ED78-5BE3-0EAD-8BBE-A5D4B0A8FD85}" name="Arias, Alejandra" initials="AA" userId="S::Alejandra.Arias@ct.gov::117c8a20-8a0f-436d-adf4-3303ac9021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B452"/>
    <a:srgbClr val="028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58"/>
  </p:normalViewPr>
  <p:slideViewPr>
    <p:cSldViewPr snapToGrid="0">
      <p:cViewPr varScale="1">
        <p:scale>
          <a:sx n="125" d="100"/>
          <a:sy n="125" d="100"/>
        </p:scale>
        <p:origin x="102" y="1524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notesViewPr>
    <p:cSldViewPr snapToGrid="0">
      <p:cViewPr varScale="1">
        <p:scale>
          <a:sx n="97" d="100"/>
          <a:sy n="97" d="100"/>
        </p:scale>
        <p:origin x="36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D4B533-8B82-1B6E-19ED-907AE13E9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F5547-B931-F292-58B9-3E44CBE66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61105-DD45-4D4E-B469-9CB524AB342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CA3BC-3561-D031-36C8-8B194E9870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54164-BD0E-4E72-B52F-E469751A0E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91958-89B1-443E-97F0-48D2D83D8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6FA0-6D44-446C-9327-16D66EC567E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37A25-CC8B-47A3-B56E-87CADF15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8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1D95CA-0AC4-4E24-81D6-7607214D6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8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D5CDE0-FEAE-4E6C-B038-F3F8B3AE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0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9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FE1B2B-4D9E-45CC-B7A1-E17D83148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2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4C679-C6E8-4E7C-B5C2-06A58860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5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2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6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0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2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3F676CC0-B6CC-ACA0-4D1B-2E8477BE02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819536" y="-1282148"/>
            <a:ext cx="6407082" cy="8879250"/>
            <a:chOff x="0" y="0"/>
            <a:chExt cx="3230879" cy="4477511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71885F9-4534-DC07-8FB0-D0FF525E6FEA}"/>
                </a:ext>
              </a:extLst>
            </p:cNvPr>
            <p:cNvSpPr/>
            <p:nvPr/>
          </p:nvSpPr>
          <p:spPr>
            <a:xfrm>
              <a:off x="0" y="0"/>
              <a:ext cx="3230879" cy="4477511"/>
            </a:xfrm>
            <a:custGeom>
              <a:avLst/>
              <a:gdLst/>
              <a:ahLst/>
              <a:cxnLst/>
              <a:rect l="l" t="t" r="r" b="b"/>
              <a:pathLst>
                <a:path w="3230879" h="4477511">
                  <a:moveTo>
                    <a:pt x="3230879" y="4477511"/>
                  </a:moveTo>
                  <a:lnTo>
                    <a:pt x="0" y="4477511"/>
                  </a:lnTo>
                  <a:lnTo>
                    <a:pt x="0" y="0"/>
                  </a:lnTo>
                  <a:lnTo>
                    <a:pt x="3230879" y="0"/>
                  </a:lnTo>
                  <a:lnTo>
                    <a:pt x="3230879" y="4477511"/>
                  </a:lnTo>
                  <a:close/>
                </a:path>
              </a:pathLst>
            </a:custGeom>
            <a:blipFill>
              <a:blip r:embed="rId2"/>
              <a:stretch>
                <a:fillRect t="-22" b="-22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893A09B-C46F-3BF0-47AD-43657705F0B9}"/>
                </a:ext>
              </a:extLst>
            </p:cNvPr>
            <p:cNvSpPr/>
            <p:nvPr/>
          </p:nvSpPr>
          <p:spPr>
            <a:xfrm flipH="1">
              <a:off x="26513" y="-8355"/>
              <a:ext cx="3179243" cy="4416994"/>
            </a:xfrm>
            <a:custGeom>
              <a:avLst/>
              <a:gdLst/>
              <a:ahLst/>
              <a:cxnLst/>
              <a:rect l="l" t="t" r="r" b="b"/>
              <a:pathLst>
                <a:path w="3179243" h="4416994">
                  <a:moveTo>
                    <a:pt x="944759" y="3209045"/>
                  </a:moveTo>
                  <a:cubicBezTo>
                    <a:pt x="962510" y="3125350"/>
                    <a:pt x="970537" y="3041472"/>
                    <a:pt x="954621" y="2956701"/>
                  </a:cubicBezTo>
                  <a:cubicBezTo>
                    <a:pt x="904942" y="2692083"/>
                    <a:pt x="610089" y="2525080"/>
                    <a:pt x="438026" y="2347165"/>
                  </a:cubicBezTo>
                  <a:cubicBezTo>
                    <a:pt x="136237" y="2035119"/>
                    <a:pt x="0" y="1571340"/>
                    <a:pt x="85075" y="1145649"/>
                  </a:cubicBezTo>
                  <a:cubicBezTo>
                    <a:pt x="170150" y="719956"/>
                    <a:pt x="474174" y="344166"/>
                    <a:pt x="872715" y="172082"/>
                  </a:cubicBezTo>
                  <a:cubicBezTo>
                    <a:pt x="1271257" y="0"/>
                    <a:pt x="1753254" y="36399"/>
                    <a:pt x="2121432" y="266385"/>
                  </a:cubicBezTo>
                  <a:cubicBezTo>
                    <a:pt x="2452428" y="473146"/>
                    <a:pt x="2679861" y="816601"/>
                    <a:pt x="2817762" y="1181695"/>
                  </a:cubicBezTo>
                  <a:cubicBezTo>
                    <a:pt x="2955662" y="1546790"/>
                    <a:pt x="3012585" y="1936581"/>
                    <a:pt x="3068608" y="2322809"/>
                  </a:cubicBezTo>
                  <a:cubicBezTo>
                    <a:pt x="3125635" y="2715948"/>
                    <a:pt x="3179243" y="3135087"/>
                    <a:pt x="3012587" y="3495690"/>
                  </a:cubicBezTo>
                  <a:cubicBezTo>
                    <a:pt x="2817998" y="3916734"/>
                    <a:pt x="2367431" y="4157209"/>
                    <a:pt x="1925126" y="4296871"/>
                  </a:cubicBezTo>
                  <a:cubicBezTo>
                    <a:pt x="1706164" y="4366010"/>
                    <a:pt x="1464372" y="4416994"/>
                    <a:pt x="1251111" y="4331881"/>
                  </a:cubicBezTo>
                  <a:cubicBezTo>
                    <a:pt x="1049948" y="4251595"/>
                    <a:pt x="908383" y="4057760"/>
                    <a:pt x="852518" y="3848482"/>
                  </a:cubicBezTo>
                  <a:cubicBezTo>
                    <a:pt x="793923" y="3628956"/>
                    <a:pt x="900106" y="3419580"/>
                    <a:pt x="944759" y="3209045"/>
                  </a:cubicBezTo>
                  <a:close/>
                </a:path>
              </a:pathLst>
            </a:custGeom>
            <a:blipFill>
              <a:blip r:embed="rId3"/>
              <a:stretch>
                <a:fillRect l="-111695" r="-3846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837" y="206911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837" y="3157477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05EF2E7-2F80-7A4A-33B5-928806F9E0CD}"/>
              </a:ext>
            </a:extLst>
          </p:cNvPr>
          <p:cNvSpPr/>
          <p:nvPr userDrawn="1"/>
        </p:nvSpPr>
        <p:spPr>
          <a:xfrm>
            <a:off x="640080" y="-216158"/>
            <a:ext cx="2090546" cy="1863213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871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BBA1970-6973-A38D-E239-60B7ABF4C143}"/>
              </a:ext>
            </a:extLst>
          </p:cNvPr>
          <p:cNvSpPr/>
          <p:nvPr userDrawn="1"/>
        </p:nvSpPr>
        <p:spPr>
          <a:xfrm rot="145708">
            <a:off x="-2144809" y="5501027"/>
            <a:ext cx="15470644" cy="1029675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0"/>
                </a:moveTo>
                <a:lnTo>
                  <a:pt x="21984173" y="0"/>
                </a:lnTo>
                <a:lnTo>
                  <a:pt x="21984173" y="1896135"/>
                </a:lnTo>
                <a:lnTo>
                  <a:pt x="0" y="1896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B995117-101E-88F3-7639-7A63D408CF35}"/>
              </a:ext>
            </a:extLst>
          </p:cNvPr>
          <p:cNvSpPr/>
          <p:nvPr userDrawn="1"/>
        </p:nvSpPr>
        <p:spPr>
          <a:xfrm rot="80784" flipV="1">
            <a:off x="-694791" y="6369506"/>
            <a:ext cx="12570608" cy="829156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1896135"/>
                </a:moveTo>
                <a:lnTo>
                  <a:pt x="21984174" y="1896135"/>
                </a:lnTo>
                <a:lnTo>
                  <a:pt x="21984174" y="0"/>
                </a:lnTo>
                <a:lnTo>
                  <a:pt x="0" y="0"/>
                </a:lnTo>
                <a:lnTo>
                  <a:pt x="0" y="1896135"/>
                </a:lnTo>
                <a:close/>
              </a:path>
            </a:pathLst>
          </a:custGeom>
          <a:blipFill>
            <a:blip r:embed="rId4">
              <a:alphaModFix amt="5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E9C6DED8-BAB6-6F25-3D76-DF96F964B163}"/>
              </a:ext>
            </a:extLst>
          </p:cNvPr>
          <p:cNvSpPr/>
          <p:nvPr userDrawn="1"/>
        </p:nvSpPr>
        <p:spPr>
          <a:xfrm flipH="1" flipV="1">
            <a:off x="1019274" y="6119714"/>
            <a:ext cx="11496695" cy="1328740"/>
          </a:xfrm>
          <a:custGeom>
            <a:avLst/>
            <a:gdLst/>
            <a:ahLst/>
            <a:cxnLst/>
            <a:rect l="l" t="t" r="r" b="b"/>
            <a:pathLst>
              <a:path w="19317561" h="1666140">
                <a:moveTo>
                  <a:pt x="19317561" y="1666139"/>
                </a:moveTo>
                <a:lnTo>
                  <a:pt x="0" y="1666139"/>
                </a:lnTo>
                <a:lnTo>
                  <a:pt x="0" y="0"/>
                </a:lnTo>
                <a:lnTo>
                  <a:pt x="19317561" y="0"/>
                </a:lnTo>
                <a:lnTo>
                  <a:pt x="19317561" y="1666139"/>
                </a:lnTo>
                <a:close/>
              </a:path>
            </a:pathLst>
          </a:custGeom>
          <a:blipFill>
            <a:blip r:embed="rId6">
              <a:alphaModFix amt="6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 userDrawn="1"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 userDrawn="1"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084B1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 userDrawn="1"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2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 userDrawn="1"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 userDrawn="1"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13B452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 userDrawn="1"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80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 userDrawn="1"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0284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 userDrawn="1"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 userDrawn="1"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 userDrawn="1"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 userDrawn="1"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 userDrawn="1"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 userDrawn="1"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 userDrawn="1"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 userDrawn="1"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5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 userDrawn="1"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13B4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 userDrawn="1"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 userDrawn="1"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 userDrawn="1"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 userDrawn="1"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 userDrawn="1"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 userDrawn="1"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 userDrawn="1"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 userDrawn="1"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29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ECEB2-0AFC-0CEF-0728-3A6E8B1C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C7721-79F6-33B9-5A62-69C203E7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02329-06D9-E53B-3928-7DCE86DE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6E8A-618A-47B6-926A-F61D1C2906B6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6D1354-83D7-2039-8B34-52C2E63C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F5F9-718A-FB8E-DA6E-AF9EE54A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DFA0-F9CE-4830-94AC-1C7F46D9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1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noProof="0" dirty="0" err="1"/>
              <a:t>Cliquez</a:t>
            </a:r>
            <a:r>
              <a:rPr kumimoji="0" lang="en-US" noProof="0" dirty="0"/>
              <a:t> pour modifier le style du </a:t>
            </a:r>
            <a:r>
              <a:rPr kumimoji="0" lang="en-US" noProof="0" dirty="0" err="1"/>
              <a:t>titre</a:t>
            </a:r>
            <a:endParaRPr kumimoji="0" lang="en-US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89E9F7F-309D-F5AE-96A0-AF23F5BA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endParaRPr lang="en-GB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55D06B1-C83E-7658-7499-CAC7285E1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8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1736823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EA35333-4943-AB9E-BC08-BF8A0AAD44C9}"/>
              </a:ext>
            </a:extLst>
          </p:cNvPr>
          <p:cNvSpPr/>
          <p:nvPr userDrawn="1"/>
        </p:nvSpPr>
        <p:spPr>
          <a:xfrm>
            <a:off x="198782" y="5574778"/>
            <a:ext cx="1272209" cy="1249707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0" r:id="rId3"/>
    <p:sldLayoutId id="2147483666" r:id="rId4"/>
    <p:sldLayoutId id="2147483672" r:id="rId5"/>
    <p:sldLayoutId id="2147483668" r:id="rId6"/>
    <p:sldLayoutId id="2147483673" r:id="rId7"/>
    <p:sldLayoutId id="2147483678" r:id="rId8"/>
    <p:sldLayoutId id="2147483691" r:id="rId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AEF448B-E4E3-44D5-8D52-3831DABE9B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20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5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B99889-8B4D-8E00-E694-D312356B2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Vaccine Codes (IVC) Initiative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24EBDE-F0E6-170D-9936-9D4FEFF4A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11 February 2026</a:t>
            </a:r>
          </a:p>
          <a:p>
            <a:br>
              <a:rPr lang="en-US" dirty="0"/>
            </a:br>
            <a:r>
              <a:rPr lang="en-US" dirty="0"/>
              <a:t>Meningococcal</a:t>
            </a:r>
          </a:p>
        </p:txBody>
      </p:sp>
    </p:spTree>
    <p:extLst>
      <p:ext uri="{BB962C8B-B14F-4D97-AF65-F5344CB8AC3E}">
        <p14:creationId xmlns:p14="http://schemas.microsoft.com/office/powerpoint/2010/main" val="472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90DE-A7E1-745C-FCB5-C55FE802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– CVX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67BF-2368-0DAE-0C60-F3F02AAB8E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the U.S. Encodes Meningococcal Vaccination</a:t>
            </a:r>
          </a:p>
          <a:p>
            <a:pPr marL="0" indent="0">
              <a:buNone/>
            </a:pPr>
            <a:r>
              <a:rPr lang="en-US" dirty="0"/>
              <a:t>Key Idea: CVX separates recording what happened from deciding if protection is complete</a:t>
            </a:r>
          </a:p>
          <a:p>
            <a:pPr lvl="1"/>
            <a:r>
              <a:rPr lang="en-US" dirty="0"/>
              <a:t>Every administered product can be recorded with a CVX code</a:t>
            </a:r>
          </a:p>
          <a:p>
            <a:pPr lvl="1"/>
            <a:r>
              <a:rPr lang="en-US" dirty="0"/>
              <a:t>Clinical validity for schedule completion is evaluated separately</a:t>
            </a:r>
          </a:p>
          <a:p>
            <a:pPr lvl="1"/>
            <a:r>
              <a:rPr lang="en-US" dirty="0"/>
              <a:t>Coding ≠ protection status</a:t>
            </a:r>
          </a:p>
          <a:p>
            <a:r>
              <a:rPr lang="en-US" dirty="0"/>
              <a:t>Distinct CVX codes exist for</a:t>
            </a:r>
          </a:p>
          <a:p>
            <a:pPr lvl="1"/>
            <a:r>
              <a:rPr lang="en-US" dirty="0"/>
              <a:t>ACWY conjugate products</a:t>
            </a:r>
          </a:p>
          <a:p>
            <a:pPr lvl="1"/>
            <a:r>
              <a:rPr lang="en-US" dirty="0" err="1"/>
              <a:t>MenB</a:t>
            </a:r>
            <a:r>
              <a:rPr lang="en-US" dirty="0"/>
              <a:t> recombinant products</a:t>
            </a:r>
          </a:p>
          <a:p>
            <a:pPr lvl="1"/>
            <a:r>
              <a:rPr lang="en-US" dirty="0"/>
              <a:t>Pentavalent combinations</a:t>
            </a:r>
          </a:p>
        </p:txBody>
      </p:sp>
    </p:spTree>
    <p:extLst>
      <p:ext uri="{BB962C8B-B14F-4D97-AF65-F5344CB8AC3E}">
        <p14:creationId xmlns:p14="http://schemas.microsoft.com/office/powerpoint/2010/main" val="214987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AF3BF-5570-38D6-48C2-74093FDDF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FF20-B07D-074B-A207-A6DA74B8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– CVX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B03A-C8B0-5E1F-A13F-F9C7FEF041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Important structural features:</a:t>
            </a:r>
          </a:p>
          <a:p>
            <a:pPr lvl="1"/>
            <a:r>
              <a:rPr lang="en-US" dirty="0"/>
              <a:t>CVX includes codes for vaccines given outside the U.S.</a:t>
            </a:r>
          </a:p>
          <a:p>
            <a:pPr lvl="2"/>
            <a:r>
              <a:rPr lang="en-US" dirty="0"/>
              <a:t>Some foreign products are not considered valid for U.S. schedule completion.</a:t>
            </a:r>
          </a:p>
          <a:p>
            <a:pPr lvl="1"/>
            <a:r>
              <a:rPr lang="en-US" dirty="0"/>
              <a:t>CVX supports Not Otherwise Specified (NOS) Codes</a:t>
            </a:r>
          </a:p>
          <a:p>
            <a:pPr lvl="2"/>
            <a:r>
              <a:rPr lang="en-US" dirty="0"/>
              <a:t>Some NOS codes count towards completion</a:t>
            </a:r>
          </a:p>
          <a:p>
            <a:pPr lvl="2"/>
            <a:r>
              <a:rPr lang="en-US" dirty="0"/>
              <a:t>Others are too vague to count</a:t>
            </a:r>
          </a:p>
          <a:p>
            <a:r>
              <a:rPr lang="en-US" dirty="0"/>
              <a:t>Goal: preserve history even when certainty is low</a:t>
            </a:r>
          </a:p>
        </p:txBody>
      </p:sp>
    </p:spTree>
    <p:extLst>
      <p:ext uri="{BB962C8B-B14F-4D97-AF65-F5344CB8AC3E}">
        <p14:creationId xmlns:p14="http://schemas.microsoft.com/office/powerpoint/2010/main" val="37526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A69418-02A6-7DD0-5E42-45F727D6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– CVX Codes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C93C4-1C9B-0C57-D3B6-9D444950B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9" y="1320062"/>
            <a:ext cx="10680032" cy="43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9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16BBF-BF1D-74A5-8A62-A46F4B673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0847E0-6E9C-5F8A-13E0-0FBA1AED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– CVX Codes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8348A-4452-38F3-4219-8683C162E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98" y="1227447"/>
            <a:ext cx="10404185" cy="44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50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2694-38F2-279D-20E4-363C5787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Prompts (Country Perspective)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2491-3C9A-855E-40F4-501789A51F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Program &amp; Policy</a:t>
            </a:r>
          </a:p>
          <a:p>
            <a:pPr lvl="1"/>
            <a:r>
              <a:rPr lang="en-US" dirty="0"/>
              <a:t>Who is targeted for meningococcal vaccination?</a:t>
            </a:r>
          </a:p>
          <a:p>
            <a:pPr lvl="1"/>
            <a:r>
              <a:rPr lang="en-US" dirty="0"/>
              <a:t>Routine vs. outbreak vs. campaign use?</a:t>
            </a:r>
          </a:p>
          <a:p>
            <a:pPr marL="0" indent="0">
              <a:buNone/>
            </a:pPr>
            <a:r>
              <a:rPr lang="en-US" dirty="0"/>
              <a:t>Data &amp; Coding</a:t>
            </a:r>
          </a:p>
          <a:p>
            <a:pPr lvl="1"/>
            <a:r>
              <a:rPr lang="en-US" dirty="0"/>
              <a:t>What terminology or code system is used?</a:t>
            </a:r>
          </a:p>
          <a:p>
            <a:pPr lvl="1"/>
            <a:r>
              <a:rPr lang="en-US" dirty="0"/>
              <a:t>How are foreign records mapped or trusted?</a:t>
            </a:r>
          </a:p>
          <a:p>
            <a:pPr marL="0" indent="0">
              <a:buNone/>
            </a:pPr>
            <a:r>
              <a:rPr lang="en-US" dirty="0"/>
              <a:t>Clinical Decision Support</a:t>
            </a:r>
          </a:p>
          <a:p>
            <a:pPr lvl="1"/>
            <a:r>
              <a:rPr lang="en-US" dirty="0"/>
              <a:t>How is vaccination status evaluated?</a:t>
            </a:r>
          </a:p>
          <a:p>
            <a:pPr lvl="1"/>
            <a:r>
              <a:rPr lang="en-US" dirty="0"/>
              <a:t>What are the biggest failure points?</a:t>
            </a:r>
          </a:p>
        </p:txBody>
      </p:sp>
    </p:spTree>
    <p:extLst>
      <p:ext uri="{BB962C8B-B14F-4D97-AF65-F5344CB8AC3E}">
        <p14:creationId xmlns:p14="http://schemas.microsoft.com/office/powerpoint/2010/main" val="57829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CAFC-0508-304D-48BA-379D0FB3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Population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F623-7623-A21C-EF0B-8B81051AD2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Entry requirements for schools/universities</a:t>
            </a:r>
          </a:p>
          <a:p>
            <a:r>
              <a:rPr lang="en-US" dirty="0"/>
              <a:t>Handling unknown or unverifiable history</a:t>
            </a:r>
          </a:p>
          <a:p>
            <a:r>
              <a:rPr lang="en-US" dirty="0"/>
              <a:t>Rapid vaccination vs. serology vs. exclusion</a:t>
            </a:r>
          </a:p>
          <a:p>
            <a:r>
              <a:rPr lang="en-US" dirty="0"/>
              <a:t>Coordination between:</a:t>
            </a:r>
          </a:p>
          <a:p>
            <a:pPr lvl="1"/>
            <a:r>
              <a:rPr lang="en-US" dirty="0"/>
              <a:t>Public health</a:t>
            </a:r>
          </a:p>
          <a:p>
            <a:pPr lvl="1"/>
            <a:r>
              <a:rPr lang="en-US" dirty="0"/>
              <a:t>Universities</a:t>
            </a:r>
          </a:p>
          <a:p>
            <a:pPr lvl="1"/>
            <a:r>
              <a:rPr lang="en-US" dirty="0"/>
              <a:t>Providers</a:t>
            </a:r>
          </a:p>
        </p:txBody>
      </p:sp>
    </p:spTree>
    <p:extLst>
      <p:ext uri="{BB962C8B-B14F-4D97-AF65-F5344CB8AC3E}">
        <p14:creationId xmlns:p14="http://schemas.microsoft.com/office/powerpoint/2010/main" val="383764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CCDC-2DFE-A59D-5248-64368C82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93470-9A71-8627-5918-DB3C48FBC2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we hope to learn:</a:t>
            </a:r>
          </a:p>
          <a:p>
            <a:pPr lvl="1"/>
            <a:r>
              <a:rPr lang="en-US" dirty="0"/>
              <a:t>Practical challenges across countries</a:t>
            </a:r>
          </a:p>
          <a:p>
            <a:pPr lvl="1"/>
            <a:r>
              <a:rPr lang="en-US" dirty="0"/>
              <a:t>Solutions already working in the field</a:t>
            </a:r>
          </a:p>
          <a:p>
            <a:pPr lvl="1"/>
            <a:r>
              <a:rPr lang="en-US" dirty="0"/>
              <a:t>Gaps requiring international coordination</a:t>
            </a:r>
          </a:p>
          <a:p>
            <a:r>
              <a:rPr lang="en-US" dirty="0"/>
              <a:t>How can NUVA help?</a:t>
            </a:r>
          </a:p>
          <a:p>
            <a:r>
              <a:rPr lang="en-US" dirty="0"/>
              <a:t>Support for CDS needed?</a:t>
            </a:r>
          </a:p>
          <a:p>
            <a:r>
              <a:rPr lang="en-US" dirty="0"/>
              <a:t>Guidance for interpreting foreign histories</a:t>
            </a:r>
          </a:p>
          <a:p>
            <a:r>
              <a:rPr lang="en-US" dirty="0"/>
              <a:t>What else?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60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272E-AB8C-95F7-12A2-F5B0AF437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9044D7D-4999-9BD4-45FB-42F978D95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of disease</a:t>
            </a:r>
            <a:br>
              <a:rPr lang="en-US" dirty="0"/>
            </a:br>
            <a:r>
              <a:rPr lang="en-US" dirty="0"/>
              <a:t>in NUVA</a:t>
            </a:r>
            <a:endParaRPr lang="en-US" noProof="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CD7E4A1-D00A-3E90-F892-8A4FDC011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IVCI workgroup – 11 FEB. 2026</a:t>
            </a:r>
          </a:p>
        </p:txBody>
      </p:sp>
    </p:spTree>
    <p:extLst>
      <p:ext uri="{BB962C8B-B14F-4D97-AF65-F5344CB8AC3E}">
        <p14:creationId xmlns:p14="http://schemas.microsoft.com/office/powerpoint/2010/main" val="66715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2BCA01F-B96D-8E71-4400-815EEF11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Reminder - NUVA concepts</a:t>
            </a:r>
          </a:p>
        </p:txBody>
      </p:sp>
      <p:pic>
        <p:nvPicPr>
          <p:cNvPr id="5" name="Graphique 6" descr="Microbe avec un remplissage uni">
            <a:extLst>
              <a:ext uri="{FF2B5EF4-FFF2-40B4-BE49-F238E27FC236}">
                <a16:creationId xmlns:a16="http://schemas.microsoft.com/office/drawing/2014/main" id="{DA3C4B0B-B5BB-5C1D-E4A0-72CF69213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0572" y="3027139"/>
            <a:ext cx="914400" cy="914400"/>
          </a:xfrm>
          <a:prstGeom prst="rect">
            <a:avLst/>
          </a:prstGeom>
        </p:spPr>
      </p:pic>
      <p:pic>
        <p:nvPicPr>
          <p:cNvPr id="6" name="Graphique 7" descr="Immunité avec un remplissage uni">
            <a:extLst>
              <a:ext uri="{FF2B5EF4-FFF2-40B4-BE49-F238E27FC236}">
                <a16:creationId xmlns:a16="http://schemas.microsoft.com/office/drawing/2014/main" id="{D67C50C9-D9BE-478E-829E-455187E9B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7570" y="3037373"/>
            <a:ext cx="914400" cy="914400"/>
          </a:xfrm>
          <a:prstGeom prst="rect">
            <a:avLst/>
          </a:prstGeom>
        </p:spPr>
      </p:pic>
      <p:pic>
        <p:nvPicPr>
          <p:cNvPr id="7" name="Graphique 8" descr="Seringue avec un remplissage uni">
            <a:extLst>
              <a:ext uri="{FF2B5EF4-FFF2-40B4-BE49-F238E27FC236}">
                <a16:creationId xmlns:a16="http://schemas.microsoft.com/office/drawing/2014/main" id="{E998344D-6AE9-6E38-0090-FFEBEB3E1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7513" y="3115629"/>
            <a:ext cx="914400" cy="914400"/>
          </a:xfrm>
          <a:prstGeom prst="rect">
            <a:avLst/>
          </a:prstGeom>
        </p:spPr>
      </p:pic>
      <p:pic>
        <p:nvPicPr>
          <p:cNvPr id="8" name="Graphique 9" descr="Immunité avec un remplissage uni">
            <a:extLst>
              <a:ext uri="{FF2B5EF4-FFF2-40B4-BE49-F238E27FC236}">
                <a16:creationId xmlns:a16="http://schemas.microsoft.com/office/drawing/2014/main" id="{8EA7B800-6464-9AE5-B21F-14543EB509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12321" y="1826191"/>
            <a:ext cx="914400" cy="914400"/>
          </a:xfrm>
          <a:prstGeom prst="rect">
            <a:avLst/>
          </a:prstGeom>
        </p:spPr>
      </p:pic>
      <p:pic>
        <p:nvPicPr>
          <p:cNvPr id="9" name="Graphique 10" descr="Immunité avec un remplissage uni">
            <a:extLst>
              <a:ext uri="{FF2B5EF4-FFF2-40B4-BE49-F238E27FC236}">
                <a16:creationId xmlns:a16="http://schemas.microsoft.com/office/drawing/2014/main" id="{3F9F78BD-A538-8AFD-2909-1B1BD974E0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12321" y="4248555"/>
            <a:ext cx="914400" cy="914400"/>
          </a:xfrm>
          <a:prstGeom prst="rect">
            <a:avLst/>
          </a:prstGeom>
        </p:spPr>
      </p:pic>
      <p:pic>
        <p:nvPicPr>
          <p:cNvPr id="10" name="Graphique 11" descr="Microbe avec un remplissage uni">
            <a:extLst>
              <a:ext uri="{FF2B5EF4-FFF2-40B4-BE49-F238E27FC236}">
                <a16:creationId xmlns:a16="http://schemas.microsoft.com/office/drawing/2014/main" id="{9127742C-ADF5-3085-03DC-EE2D94578B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50572" y="1826191"/>
            <a:ext cx="914400" cy="914400"/>
          </a:xfrm>
          <a:prstGeom prst="rect">
            <a:avLst/>
          </a:prstGeom>
        </p:spPr>
      </p:pic>
      <p:pic>
        <p:nvPicPr>
          <p:cNvPr id="11" name="Graphique 12" descr="Microbe avec un remplissage uni">
            <a:extLst>
              <a:ext uri="{FF2B5EF4-FFF2-40B4-BE49-F238E27FC236}">
                <a16:creationId xmlns:a16="http://schemas.microsoft.com/office/drawing/2014/main" id="{31B63329-F737-2758-7BE0-7F2D32B881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9596" y="4248555"/>
            <a:ext cx="914400" cy="91440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ECB91F0-0C84-7EA4-F8B5-5B94C2FA4069}"/>
              </a:ext>
            </a:extLst>
          </p:cNvPr>
          <p:cNvCxnSpPr>
            <a:cxnSpLocks/>
          </p:cNvCxnSpPr>
          <p:nvPr/>
        </p:nvCxnSpPr>
        <p:spPr>
          <a:xfrm flipV="1">
            <a:off x="5740905" y="2409120"/>
            <a:ext cx="1296731" cy="791933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E67430-EA1A-0858-EF8A-CCF82036DEE4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791398" y="3494573"/>
            <a:ext cx="1326172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699A80C-F51B-3EB4-44EC-38CB7327A8E0}"/>
              </a:ext>
            </a:extLst>
          </p:cNvPr>
          <p:cNvCxnSpPr>
            <a:cxnSpLocks/>
          </p:cNvCxnSpPr>
          <p:nvPr/>
        </p:nvCxnSpPr>
        <p:spPr>
          <a:xfrm>
            <a:off x="5709709" y="3788094"/>
            <a:ext cx="1299567" cy="917661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F546480-7653-B84C-2FAB-D5DBB92C346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928341" y="2283391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75F29E3-66B3-B63D-2F69-9E8F1D1F2CB6}"/>
              </a:ext>
            </a:extLst>
          </p:cNvPr>
          <p:cNvCxnSpPr>
            <a:cxnSpLocks/>
          </p:cNvCxnSpPr>
          <p:nvPr/>
        </p:nvCxnSpPr>
        <p:spPr>
          <a:xfrm>
            <a:off x="7927365" y="3553061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14D2D23-79AA-A94E-AD0D-4CD63F7F3CEE}"/>
              </a:ext>
            </a:extLst>
          </p:cNvPr>
          <p:cNvCxnSpPr>
            <a:cxnSpLocks/>
          </p:cNvCxnSpPr>
          <p:nvPr/>
        </p:nvCxnSpPr>
        <p:spPr>
          <a:xfrm>
            <a:off x="7928341" y="4947378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ZoneTexte 19">
            <a:extLst>
              <a:ext uri="{FF2B5EF4-FFF2-40B4-BE49-F238E27FC236}">
                <a16:creationId xmlns:a16="http://schemas.microsoft.com/office/drawing/2014/main" id="{4B33E570-20F4-B930-B8F8-DF52F0BD5FB7}"/>
              </a:ext>
            </a:extLst>
          </p:cNvPr>
          <p:cNvSpPr txBox="1"/>
          <p:nvPr/>
        </p:nvSpPr>
        <p:spPr>
          <a:xfrm>
            <a:off x="4464017" y="1177958"/>
            <a:ext cx="163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Vaccine code</a:t>
            </a:r>
            <a:b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i="1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(1396)</a:t>
            </a:r>
          </a:p>
        </p:txBody>
      </p:sp>
      <p:sp>
        <p:nvSpPr>
          <p:cNvPr id="19" name="ZoneTexte 20">
            <a:extLst>
              <a:ext uri="{FF2B5EF4-FFF2-40B4-BE49-F238E27FC236}">
                <a16:creationId xmlns:a16="http://schemas.microsoft.com/office/drawing/2014/main" id="{262B4E60-D52B-A0A9-EDA1-8C31C9E5D66A}"/>
              </a:ext>
            </a:extLst>
          </p:cNvPr>
          <p:cNvSpPr txBox="1"/>
          <p:nvPr/>
        </p:nvSpPr>
        <p:spPr>
          <a:xfrm>
            <a:off x="7037636" y="1178803"/>
            <a:ext cx="116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Valence</a:t>
            </a:r>
            <a:b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i="1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(428)</a:t>
            </a:r>
          </a:p>
        </p:txBody>
      </p:sp>
      <p:sp>
        <p:nvSpPr>
          <p:cNvPr id="20" name="ZoneTexte 21">
            <a:extLst>
              <a:ext uri="{FF2B5EF4-FFF2-40B4-BE49-F238E27FC236}">
                <a16:creationId xmlns:a16="http://schemas.microsoft.com/office/drawing/2014/main" id="{9A3ADE48-B986-2ABD-AD31-FBBAACFF410A}"/>
              </a:ext>
            </a:extLst>
          </p:cNvPr>
          <p:cNvSpPr txBox="1"/>
          <p:nvPr/>
        </p:nvSpPr>
        <p:spPr>
          <a:xfrm>
            <a:off x="9145681" y="1178803"/>
            <a:ext cx="176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Target disease</a:t>
            </a:r>
            <a:b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i="1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(65)</a:t>
            </a:r>
          </a:p>
        </p:txBody>
      </p:sp>
      <p:sp>
        <p:nvSpPr>
          <p:cNvPr id="21" name="ZoneTexte 22">
            <a:extLst>
              <a:ext uri="{FF2B5EF4-FFF2-40B4-BE49-F238E27FC236}">
                <a16:creationId xmlns:a16="http://schemas.microsoft.com/office/drawing/2014/main" id="{45AA60AE-C833-1984-37AB-C3AD605CDC68}"/>
              </a:ext>
            </a:extLst>
          </p:cNvPr>
          <p:cNvSpPr txBox="1"/>
          <p:nvPr/>
        </p:nvSpPr>
        <p:spPr>
          <a:xfrm>
            <a:off x="5457929" y="2372252"/>
            <a:ext cx="1106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i="1" noProof="0" dirty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</a:rPr>
              <a:t>Contains</a:t>
            </a:r>
          </a:p>
        </p:txBody>
      </p:sp>
      <p:sp>
        <p:nvSpPr>
          <p:cNvPr id="22" name="ZoneTexte 23">
            <a:extLst>
              <a:ext uri="{FF2B5EF4-FFF2-40B4-BE49-F238E27FC236}">
                <a16:creationId xmlns:a16="http://schemas.microsoft.com/office/drawing/2014/main" id="{D20ECE0A-F4E4-12CF-1A3B-DEC5DFEA87BC}"/>
              </a:ext>
            </a:extLst>
          </p:cNvPr>
          <p:cNvSpPr txBox="1"/>
          <p:nvPr/>
        </p:nvSpPr>
        <p:spPr>
          <a:xfrm>
            <a:off x="8191997" y="1888815"/>
            <a:ext cx="1106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i="1" noProof="0" dirty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</a:rPr>
              <a:t>Prevents</a:t>
            </a:r>
          </a:p>
        </p:txBody>
      </p:sp>
      <p:pic>
        <p:nvPicPr>
          <p:cNvPr id="23" name="Graphique 24" descr="Label avec un remplissage uni">
            <a:extLst>
              <a:ext uri="{FF2B5EF4-FFF2-40B4-BE49-F238E27FC236}">
                <a16:creationId xmlns:a16="http://schemas.microsoft.com/office/drawing/2014/main" id="{97DC7FCF-260B-4057-748F-2DB69445B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67855" y="1918378"/>
            <a:ext cx="914400" cy="914400"/>
          </a:xfrm>
          <a:prstGeom prst="rect">
            <a:avLst/>
          </a:prstGeom>
        </p:spPr>
      </p:pic>
      <p:pic>
        <p:nvPicPr>
          <p:cNvPr id="24" name="Graphique 25" descr="Label avec un remplissage uni">
            <a:extLst>
              <a:ext uri="{FF2B5EF4-FFF2-40B4-BE49-F238E27FC236}">
                <a16:creationId xmlns:a16="http://schemas.microsoft.com/office/drawing/2014/main" id="{695CE019-7388-33C6-9ECA-71D095A2CA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67855" y="2631790"/>
            <a:ext cx="914400" cy="914400"/>
          </a:xfrm>
          <a:prstGeom prst="rect">
            <a:avLst/>
          </a:prstGeom>
        </p:spPr>
      </p:pic>
      <p:pic>
        <p:nvPicPr>
          <p:cNvPr id="25" name="Graphique 26" descr="Label avec un remplissage uni">
            <a:extLst>
              <a:ext uri="{FF2B5EF4-FFF2-40B4-BE49-F238E27FC236}">
                <a16:creationId xmlns:a16="http://schemas.microsoft.com/office/drawing/2014/main" id="{4CB58658-0695-2093-7064-1FC9121284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67855" y="3326653"/>
            <a:ext cx="914400" cy="914400"/>
          </a:xfrm>
          <a:prstGeom prst="rect">
            <a:avLst/>
          </a:prstGeom>
        </p:spPr>
      </p:pic>
      <p:pic>
        <p:nvPicPr>
          <p:cNvPr id="26" name="Graphique 27" descr="Label avec un remplissage uni">
            <a:extLst>
              <a:ext uri="{FF2B5EF4-FFF2-40B4-BE49-F238E27FC236}">
                <a16:creationId xmlns:a16="http://schemas.microsoft.com/office/drawing/2014/main" id="{6B95D935-6066-E09D-C26C-BD708FF60B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67855" y="4087976"/>
            <a:ext cx="914400" cy="914400"/>
          </a:xfrm>
          <a:prstGeom prst="rect">
            <a:avLst/>
          </a:prstGeom>
        </p:spPr>
      </p:pic>
      <p:sp>
        <p:nvSpPr>
          <p:cNvPr id="27" name="ZoneTexte 28">
            <a:extLst>
              <a:ext uri="{FF2B5EF4-FFF2-40B4-BE49-F238E27FC236}">
                <a16:creationId xmlns:a16="http://schemas.microsoft.com/office/drawing/2014/main" id="{D91D72D3-1D8D-4AEF-95D2-EB0BE7427D32}"/>
              </a:ext>
            </a:extLst>
          </p:cNvPr>
          <p:cNvSpPr txBox="1"/>
          <p:nvPr/>
        </p:nvSpPr>
        <p:spPr>
          <a:xfrm>
            <a:off x="1765081" y="1178803"/>
            <a:ext cx="232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External codes</a:t>
            </a:r>
            <a:br>
              <a:rPr lang="en-US" sz="20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i="1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(7249 in 21 codifications)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38C9938-CB5B-16CB-9C96-BDFF4A3468DD}"/>
              </a:ext>
            </a:extLst>
          </p:cNvPr>
          <p:cNvCxnSpPr>
            <a:cxnSpLocks/>
          </p:cNvCxnSpPr>
          <p:nvPr/>
        </p:nvCxnSpPr>
        <p:spPr>
          <a:xfrm flipH="1" flipV="1">
            <a:off x="3255273" y="2518278"/>
            <a:ext cx="1528142" cy="833199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77B4456-E9A3-6638-0005-C228F6F6B861}"/>
              </a:ext>
            </a:extLst>
          </p:cNvPr>
          <p:cNvCxnSpPr>
            <a:cxnSpLocks/>
          </p:cNvCxnSpPr>
          <p:nvPr/>
        </p:nvCxnSpPr>
        <p:spPr>
          <a:xfrm flipH="1" flipV="1">
            <a:off x="3286694" y="3187659"/>
            <a:ext cx="1422036" cy="250294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BBE93EE-4096-A105-7CD3-499A49B55354}"/>
              </a:ext>
            </a:extLst>
          </p:cNvPr>
          <p:cNvCxnSpPr>
            <a:cxnSpLocks/>
            <a:stCxn id="7" idx="1"/>
            <a:endCxn id="25" idx="3"/>
          </p:cNvCxnSpPr>
          <p:nvPr/>
        </p:nvCxnSpPr>
        <p:spPr>
          <a:xfrm flipH="1">
            <a:off x="3382255" y="3572829"/>
            <a:ext cx="1315258" cy="211024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E6E47D03-AEFB-6C43-58DE-A0FCFC8AA31E}"/>
              </a:ext>
            </a:extLst>
          </p:cNvPr>
          <p:cNvCxnSpPr>
            <a:cxnSpLocks/>
          </p:cNvCxnSpPr>
          <p:nvPr/>
        </p:nvCxnSpPr>
        <p:spPr>
          <a:xfrm flipH="1">
            <a:off x="3423059" y="3683348"/>
            <a:ext cx="1278106" cy="701562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2" name="ZoneTexte 33">
            <a:extLst>
              <a:ext uri="{FF2B5EF4-FFF2-40B4-BE49-F238E27FC236}">
                <a16:creationId xmlns:a16="http://schemas.microsoft.com/office/drawing/2014/main" id="{3F44F05C-6ADC-C062-C31A-3C896A43ADD5}"/>
              </a:ext>
            </a:extLst>
          </p:cNvPr>
          <p:cNvSpPr txBox="1"/>
          <p:nvPr/>
        </p:nvSpPr>
        <p:spPr>
          <a:xfrm>
            <a:off x="3556464" y="4380223"/>
            <a:ext cx="166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i="1" noProof="0" dirty="0">
                <a:solidFill>
                  <a:srgbClr val="44546A"/>
                </a:solidFill>
                <a:latin typeface="Calibri" panose="020F0502020204030204"/>
                <a:ea typeface="+mn-ea"/>
                <a:cs typeface="+mn-cs"/>
              </a:rPr>
              <a:t>Exact Match</a:t>
            </a:r>
          </a:p>
        </p:txBody>
      </p:sp>
      <p:sp>
        <p:nvSpPr>
          <p:cNvPr id="33" name="ZoneTexte 34">
            <a:extLst>
              <a:ext uri="{FF2B5EF4-FFF2-40B4-BE49-F238E27FC236}">
                <a16:creationId xmlns:a16="http://schemas.microsoft.com/office/drawing/2014/main" id="{A166ACB7-3541-D7F0-5AA0-83673394A6FC}"/>
              </a:ext>
            </a:extLst>
          </p:cNvPr>
          <p:cNvSpPr txBox="1"/>
          <p:nvPr/>
        </p:nvSpPr>
        <p:spPr>
          <a:xfrm>
            <a:off x="3973313" y="4938940"/>
            <a:ext cx="3095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noProof="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Counted on October 6</a:t>
            </a:r>
            <a:r>
              <a:rPr lang="en-US" sz="1600" baseline="30000" noProof="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th</a:t>
            </a:r>
            <a:r>
              <a:rPr lang="en-US" sz="1600" noProof="0" dirty="0">
                <a:solidFill>
                  <a:srgbClr val="4D4D4D"/>
                </a:solidFill>
                <a:latin typeface="Arial"/>
                <a:ea typeface="+mn-ea"/>
                <a:cs typeface="+mn-cs"/>
              </a:rPr>
              <a:t>, 2025</a:t>
            </a:r>
            <a:endParaRPr lang="en-US" sz="1600" noProof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F2180CF-2580-8BC9-6862-DD83CC202FBC}"/>
              </a:ext>
            </a:extLst>
          </p:cNvPr>
          <p:cNvGrpSpPr/>
          <p:nvPr/>
        </p:nvGrpSpPr>
        <p:grpSpPr>
          <a:xfrm>
            <a:off x="2346158" y="5431500"/>
            <a:ext cx="8017838" cy="532810"/>
            <a:chOff x="2346158" y="5431500"/>
            <a:chExt cx="8017838" cy="5328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FDAB1A-1200-5683-235B-3854BB0AEE37}"/>
                </a:ext>
              </a:extLst>
            </p:cNvPr>
            <p:cNvSpPr/>
            <p:nvPr/>
          </p:nvSpPr>
          <p:spPr>
            <a:xfrm>
              <a:off x="2346158" y="5433106"/>
              <a:ext cx="2733522" cy="5312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noProof="0" dirty="0"/>
                <a:t>Transcription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4333AA-214A-880C-594E-B8D476AE5941}"/>
                </a:ext>
              </a:extLst>
            </p:cNvPr>
            <p:cNvSpPr/>
            <p:nvPr/>
          </p:nvSpPr>
          <p:spPr>
            <a:xfrm>
              <a:off x="5079680" y="5431500"/>
              <a:ext cx="5284316" cy="5312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noProof="0" dirty="0"/>
                <a:t>Description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553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BF0EA6F-2C35-AD71-788A-E0B8C93A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Issues with the notion of disease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1A6798C-CEA2-2338-396D-6C6C089A87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00" y="1160462"/>
            <a:ext cx="10744200" cy="453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noProof="0" dirty="0">
                <a:solidFill>
                  <a:srgbClr val="0070C0"/>
                </a:solidFill>
              </a:rPr>
              <a:t>Consistency issue</a:t>
            </a:r>
          </a:p>
          <a:p>
            <a:r>
              <a:rPr lang="en-US" b="1" noProof="0" dirty="0">
                <a:solidFill>
                  <a:schemeClr val="tx1"/>
                </a:solidFill>
              </a:rPr>
              <a:t>A valence is targeted to a certain pathogen</a:t>
            </a:r>
          </a:p>
          <a:p>
            <a:r>
              <a:rPr lang="en-US" b="1" noProof="0" dirty="0">
                <a:solidFill>
                  <a:schemeClr val="tx1"/>
                </a:solidFill>
              </a:rPr>
              <a:t>An infectious disease is the clinical effect of a pathogen</a:t>
            </a:r>
          </a:p>
          <a:p>
            <a:pPr marL="0" indent="0">
              <a:buNone/>
            </a:pPr>
            <a:r>
              <a:rPr lang="en-US" b="1" noProof="0" dirty="0">
                <a:solidFill>
                  <a:schemeClr val="tx1"/>
                </a:solidFill>
              </a:rPr>
              <a:t>But</a:t>
            </a:r>
          </a:p>
          <a:p>
            <a:r>
              <a:rPr lang="en-US" b="1" noProof="0" dirty="0">
                <a:solidFill>
                  <a:schemeClr val="tx1"/>
                </a:solidFill>
              </a:rPr>
              <a:t>Different pathogens may cause a same disease (ex. Meningitidis)</a:t>
            </a:r>
          </a:p>
          <a:p>
            <a:r>
              <a:rPr lang="en-US" b="1" noProof="0" dirty="0">
                <a:solidFill>
                  <a:schemeClr val="tx1"/>
                </a:solidFill>
              </a:rPr>
              <a:t>A same pathogen can cause different diseases (ex. Lepra and Tuberculosis)</a:t>
            </a:r>
          </a:p>
          <a:p>
            <a:r>
              <a:rPr lang="en-US" b="1" noProof="0" dirty="0">
                <a:solidFill>
                  <a:schemeClr val="tx1"/>
                </a:solidFill>
              </a:rPr>
              <a:t>Some valences may have side effects on nearby pathogens (ex. Mening. B and Gonorrhea)</a:t>
            </a:r>
          </a:p>
          <a:p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0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259D76-6D2D-2A9F-E803-45D8DF11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2865121" cy="205976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2A6C1E1-528A-8622-4252-7DF7C8F541A5}"/>
              </a:ext>
            </a:extLst>
          </p:cNvPr>
          <p:cNvSpPr txBox="1">
            <a:spLocks/>
          </p:cNvSpPr>
          <p:nvPr/>
        </p:nvSpPr>
        <p:spPr>
          <a:xfrm>
            <a:off x="792480" y="2558143"/>
            <a:ext cx="2592978" cy="289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tell us:</a:t>
            </a:r>
          </a:p>
          <a:p>
            <a:pPr lvl="1"/>
            <a:r>
              <a:rPr lang="en-US" dirty="0"/>
              <a:t>Your name, </a:t>
            </a:r>
          </a:p>
          <a:p>
            <a:pPr lvl="1"/>
            <a:r>
              <a:rPr lang="en-US" dirty="0"/>
              <a:t>Your organization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9F283-F431-DA97-46B6-6921EA394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635941"/>
              </p:ext>
            </p:extLst>
          </p:nvPr>
        </p:nvGraphicFramePr>
        <p:xfrm>
          <a:off x="3708761" y="276687"/>
          <a:ext cx="4145280" cy="594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857">
                  <a:extLst>
                    <a:ext uri="{9D8B030D-6E8A-4147-A177-3AD203B41FA5}">
                      <a16:colId xmlns:a16="http://schemas.microsoft.com/office/drawing/2014/main" val="2034432431"/>
                    </a:ext>
                  </a:extLst>
                </a:gridCol>
                <a:gridCol w="2217423">
                  <a:extLst>
                    <a:ext uri="{9D8B030D-6E8A-4147-A177-3AD203B41FA5}">
                      <a16:colId xmlns:a16="http://schemas.microsoft.com/office/drawing/2014/main" val="1331199244"/>
                    </a:ext>
                  </a:extLst>
                </a:gridCol>
              </a:tblGrid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6870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Nathan Bunker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82183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François </a:t>
                      </a:r>
                      <a:r>
                        <a:rPr lang="en-US" sz="1600" dirty="0" err="1"/>
                        <a:t>Kaag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Syadem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635100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Jeremy Rogers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NHS England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7644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Deepali Rastogi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4525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Damon Ferlazzo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5544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Laurel Okorofsky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19744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Jean-Lous Koeck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Syadem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7237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Megan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9896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Shelby Sandstrom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71911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Paloma Hawry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88189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Gita Prabhakar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53562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Manisha Mantri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78932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Tammy Seithel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12000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Faisal Reza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029436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931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167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88B11-ED4D-8653-3AAB-D73EDDE5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10890929" cy="785643"/>
          </a:xfrm>
        </p:spPr>
        <p:txBody>
          <a:bodyPr/>
          <a:lstStyle/>
          <a:p>
            <a:r>
              <a:rPr lang="en-US" noProof="0" dirty="0"/>
              <a:t>Proposed enhancement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3B8A1-9EA9-7606-02B0-41E91A78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226127"/>
            <a:ext cx="10890928" cy="4076856"/>
          </a:xfrm>
        </p:spPr>
        <p:txBody>
          <a:bodyPr>
            <a:normAutofit/>
          </a:bodyPr>
          <a:lstStyle/>
          <a:p>
            <a:r>
              <a:rPr lang="en-US" sz="2400" b="1" noProof="0" dirty="0"/>
              <a:t>Allow one valence to address several diseases.</a:t>
            </a:r>
          </a:p>
          <a:p>
            <a:r>
              <a:rPr lang="en-US" sz="2400" b="1" noProof="0" dirty="0"/>
              <a:t>Allowed if and only if the diseases are caused by a same pathogen or nearby pathogens with a same signature addressed by the valence.</a:t>
            </a:r>
            <a:br>
              <a:rPr lang="en-US" sz="2400" b="1" noProof="0" dirty="0"/>
            </a:br>
            <a:r>
              <a:rPr lang="en-US" sz="2400" b="1" noProof="0" dirty="0">
                <a:solidFill>
                  <a:srgbClr val="0070C0"/>
                </a:solidFill>
              </a:rPr>
              <a:t>(Tdap cannot be a valence, it corresponds to three different pathogens)</a:t>
            </a:r>
          </a:p>
          <a:p>
            <a:r>
              <a:rPr lang="en-US" sz="2400" b="1" noProof="0" dirty="0"/>
              <a:t>A valence</a:t>
            </a:r>
            <a:r>
              <a:rPr lang="en-US" sz="2400" b="1" dirty="0"/>
              <a:t> inherits from the target diseases of the parent valences.</a:t>
            </a:r>
            <a:endParaRPr lang="en-US" sz="2400" b="1" noProof="0" dirty="0"/>
          </a:p>
          <a:p>
            <a:r>
              <a:rPr lang="en-US" sz="2400" b="1" noProof="0" dirty="0"/>
              <a:t>For Clinical Decision Support, use the top-level valences rather than the diseases as the categories to determine the vaccination status</a:t>
            </a:r>
            <a:br>
              <a:rPr lang="en-US" sz="2400" b="1" noProof="0" dirty="0"/>
            </a:br>
            <a:r>
              <a:rPr lang="en-US" sz="2400" b="1" noProof="0" dirty="0"/>
              <a:t>(ex. : </a:t>
            </a:r>
            <a:r>
              <a:rPr lang="en-US" sz="2400" b="1" noProof="0"/>
              <a:t>differentiate Meningitidis B and ACWY).</a:t>
            </a:r>
            <a:endParaRPr lang="en-US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137603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5FD9-A838-E6FF-A79C-E41CA3A3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4E69-07D5-1AA5-6DA1-7614415D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736823"/>
            <a:ext cx="7810501" cy="3566160"/>
          </a:xfrm>
        </p:spPr>
        <p:txBody>
          <a:bodyPr/>
          <a:lstStyle/>
          <a:p>
            <a:r>
              <a:rPr lang="en-US" dirty="0"/>
              <a:t>The work you are doing is so important. </a:t>
            </a:r>
          </a:p>
          <a:p>
            <a:r>
              <a:rPr lang="en-US" dirty="0"/>
              <a:t>Thank you for taking time to help move this project forward. </a:t>
            </a:r>
          </a:p>
          <a:p>
            <a:r>
              <a:rPr lang="en-US" dirty="0"/>
              <a:t>Next Meeting</a:t>
            </a:r>
          </a:p>
          <a:p>
            <a:pPr lvl="1"/>
            <a:r>
              <a:rPr lang="en-US" dirty="0"/>
              <a:t>11 March 2026</a:t>
            </a:r>
          </a:p>
          <a:p>
            <a:pPr lvl="1"/>
            <a:r>
              <a:rPr lang="en-US" dirty="0"/>
              <a:t>Topic:</a:t>
            </a:r>
          </a:p>
          <a:p>
            <a:pPr lvl="2"/>
            <a:r>
              <a:rPr lang="en-US" dirty="0"/>
              <a:t>Mening in France demonstration</a:t>
            </a:r>
          </a:p>
          <a:p>
            <a:pPr lvl="2"/>
            <a:r>
              <a:rPr lang="en-US" dirty="0"/>
              <a:t>Continued </a:t>
            </a:r>
            <a:r>
              <a:rPr lang="en-US"/>
              <a:t>disease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6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097E-1626-1365-5C6D-F4028004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038D-9D12-AA25-B4B0-D8940B34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736822"/>
            <a:ext cx="6042661" cy="4222017"/>
          </a:xfrm>
        </p:spPr>
        <p:txBody>
          <a:bodyPr/>
          <a:lstStyle/>
          <a:p>
            <a:r>
              <a:rPr lang="en-US" dirty="0"/>
              <a:t>Updates and Events</a:t>
            </a:r>
          </a:p>
          <a:p>
            <a:r>
              <a:rPr lang="en-US" dirty="0"/>
              <a:t>Meningococcal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Roundtable Discussion</a:t>
            </a:r>
          </a:p>
          <a:p>
            <a:r>
              <a:rPr lang="en-US" dirty="0"/>
              <a:t>Target Disease</a:t>
            </a:r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5FDC4D-5C19-AABD-5F64-8DC944F4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55"/>
          <a:stretch>
            <a:fillRect/>
          </a:stretch>
        </p:blipFill>
        <p:spPr>
          <a:xfrm>
            <a:off x="7383780" y="0"/>
            <a:ext cx="4808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8288-AE80-FF17-9845-2777A9F9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Interoperability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9C27-1892-8396-2469-694FA16E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23-27 March – IHE-Europe Connectathon – Brussels Belgium</a:t>
            </a:r>
          </a:p>
          <a:p>
            <a:r>
              <a:rPr lang="en-US" dirty="0"/>
              <a:t>9-12 March - HIMSS – IHE showcase – Las Vegas Nevada US</a:t>
            </a:r>
          </a:p>
          <a:p>
            <a:r>
              <a:rPr lang="en-US" dirty="0"/>
              <a:t>8 May – Adult Immunization Board – Antwerp Belgium</a:t>
            </a:r>
          </a:p>
          <a:p>
            <a:r>
              <a:rPr lang="en-US" dirty="0"/>
              <a:t>12-16 April – SNOMED Meeting (business) – Vienna Austria</a:t>
            </a:r>
          </a:p>
          <a:p>
            <a:r>
              <a:rPr lang="en-US" dirty="0"/>
              <a:t>16-22 May – HL7 Connectathon and Working Group Meeting – SS Rotterdam Netherlands</a:t>
            </a:r>
          </a:p>
          <a:p>
            <a:r>
              <a:rPr lang="en-US" dirty="0"/>
              <a:t>15-18 June – FHIR </a:t>
            </a:r>
            <a:r>
              <a:rPr lang="en-US" dirty="0" err="1"/>
              <a:t>DevDays</a:t>
            </a:r>
            <a:r>
              <a:rPr lang="en-US" dirty="0"/>
              <a:t> – Minneapolis Minnesota US</a:t>
            </a:r>
          </a:p>
          <a:p>
            <a:r>
              <a:rPr lang="en-US" dirty="0"/>
              <a:t>19-25 September – Working Group Meeting and HL7 FHIR Connectathon – Rockville Maryland US</a:t>
            </a:r>
          </a:p>
          <a:p>
            <a:r>
              <a:rPr lang="en-US" dirty="0"/>
              <a:t>22-24 October – SNOMED Conference – Sydney Australia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05B6-00ED-30BC-178B-7E08D4D4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Focus Group (IFG)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24E7-0EBB-4FCA-9265-5BEDC08BF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standards for immunizations</a:t>
            </a:r>
          </a:p>
          <a:p>
            <a:pPr lvl="1"/>
            <a:r>
              <a:rPr lang="en-US" dirty="0"/>
              <a:t>Fast Healthcare Interoperability Resources (FHIR)</a:t>
            </a:r>
          </a:p>
          <a:p>
            <a:r>
              <a:rPr lang="en-US" dirty="0"/>
              <a:t>Organized under the Public Health Work Group</a:t>
            </a:r>
          </a:p>
          <a:p>
            <a:pPr lvl="1"/>
            <a:r>
              <a:rPr lang="en-US" dirty="0"/>
              <a:t>Meeting every two weeks</a:t>
            </a:r>
          </a:p>
          <a:p>
            <a:pPr lvl="1"/>
            <a:r>
              <a:rPr lang="en-US" dirty="0"/>
              <a:t>Next meeting: Friday, February 13 at 11am US ET / 5pm Paris/Berlin time</a:t>
            </a:r>
          </a:p>
          <a:p>
            <a:r>
              <a:rPr lang="en-US" dirty="0"/>
              <a:t>Current topics</a:t>
            </a:r>
          </a:p>
          <a:p>
            <a:pPr lvl="1"/>
            <a:r>
              <a:rPr lang="en-US" dirty="0"/>
              <a:t>Immunization Incubator – FHIR r6 Non-Normative resources</a:t>
            </a:r>
          </a:p>
          <a:p>
            <a:pPr lvl="1"/>
            <a:r>
              <a:rPr lang="en-US" dirty="0"/>
              <a:t>Immunization Decision Support + Health, Age, Lifestyle, Occupation (</a:t>
            </a:r>
            <a:r>
              <a:rPr lang="en-US" dirty="0" err="1"/>
              <a:t>ImmDS</a:t>
            </a:r>
            <a:r>
              <a:rPr lang="en-US" dirty="0"/>
              <a:t> + HALO)</a:t>
            </a:r>
          </a:p>
        </p:txBody>
      </p:sp>
    </p:spTree>
    <p:extLst>
      <p:ext uri="{BB962C8B-B14F-4D97-AF65-F5344CB8AC3E}">
        <p14:creationId xmlns:p14="http://schemas.microsoft.com/office/powerpoint/2010/main" val="299711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7E13D9A-56B6-7F26-5CDC-AF524014C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Meningococcal Introduction</a:t>
            </a:r>
            <a:endParaRPr lang="en-US" noProof="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2401E10-D591-FAA0-09FD-89CB55358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Dr. Jean-Louis Koeck, </a:t>
            </a:r>
            <a:r>
              <a:rPr lang="en-US" noProof="0" dirty="0" err="1"/>
              <a:t>Syadem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735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AB8E3-9AFE-0381-A593-3ECDBE56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D39FE2D-B271-1CAE-9BF9-F5BF1E766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Meningococcal Roundtable</a:t>
            </a:r>
            <a:endParaRPr lang="en-US" noProof="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693908E-8380-FA3F-BD72-B5AD0AA83A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Perspectives from the Group</a:t>
            </a:r>
          </a:p>
        </p:txBody>
      </p:sp>
    </p:spTree>
    <p:extLst>
      <p:ext uri="{BB962C8B-B14F-4D97-AF65-F5344CB8AC3E}">
        <p14:creationId xmlns:p14="http://schemas.microsoft.com/office/powerpoint/2010/main" val="133270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9C6AE6-7636-0718-CEBE-9DA88DB8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Today’s Roundtable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945C59-C544-4941-DE4B-73147D022B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Meningococcal vaccination: recording, interpretation, and protection</a:t>
            </a:r>
          </a:p>
          <a:p>
            <a:pPr lvl="1"/>
            <a:r>
              <a:rPr lang="en-US" dirty="0"/>
              <a:t>Share country experiences with meningococcal vaccination programs</a:t>
            </a:r>
          </a:p>
          <a:p>
            <a:pPr lvl="1"/>
            <a:r>
              <a:rPr lang="en-US" dirty="0"/>
              <a:t>Explore challenges interpreting vaccine history across borders</a:t>
            </a:r>
          </a:p>
          <a:p>
            <a:pPr lvl="1"/>
            <a:r>
              <a:rPr lang="en-US" dirty="0"/>
              <a:t>Discuss how coding and CDS determine if a patient needs a dose</a:t>
            </a:r>
          </a:p>
          <a:p>
            <a:pPr lvl="1"/>
            <a:r>
              <a:rPr lang="en-US" dirty="0"/>
              <a:t>Identify practical solutions and collaboration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5331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4CEF-BF6E-D344-DEE6-7D8E8DD5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Meningococcal Matters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8F72-5B63-5320-62A4-6A973C7A3B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Outbreaks continue in student and young adult populations</a:t>
            </a:r>
          </a:p>
          <a:p>
            <a:pPr marL="0" indent="0">
              <a:buNone/>
            </a:pPr>
            <a:r>
              <a:rPr lang="en-US" dirty="0"/>
              <a:t>Mobility is increasing:</a:t>
            </a:r>
          </a:p>
          <a:p>
            <a:pPr lvl="1"/>
            <a:r>
              <a:rPr lang="en-US" dirty="0"/>
              <a:t>International students</a:t>
            </a:r>
          </a:p>
          <a:p>
            <a:pPr lvl="1"/>
            <a:r>
              <a:rPr lang="en-US" dirty="0"/>
              <a:t>Domestic student migration</a:t>
            </a:r>
          </a:p>
          <a:p>
            <a:pPr marL="0" indent="0">
              <a:buNone/>
            </a:pPr>
            <a:r>
              <a:rPr lang="en-US" dirty="0"/>
              <a:t>Protection depends on:</a:t>
            </a:r>
          </a:p>
          <a:p>
            <a:pPr lvl="1"/>
            <a:r>
              <a:rPr lang="en-US" dirty="0"/>
              <a:t>Accurate history</a:t>
            </a:r>
          </a:p>
          <a:p>
            <a:pPr lvl="1"/>
            <a:r>
              <a:rPr lang="en-US" dirty="0"/>
              <a:t>Clear vaccine coding</a:t>
            </a:r>
          </a:p>
          <a:p>
            <a:pPr lvl="1"/>
            <a:r>
              <a:rPr lang="en-US" dirty="0"/>
              <a:t>Reliable CDS evaluation</a:t>
            </a:r>
          </a:p>
        </p:txBody>
      </p:sp>
    </p:spTree>
    <p:extLst>
      <p:ext uri="{BB962C8B-B14F-4D97-AF65-F5344CB8AC3E}">
        <p14:creationId xmlns:p14="http://schemas.microsoft.com/office/powerpoint/2010/main" val="872902369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679E763D-5218-C44E-8FDD-39C595A96E21}" vid="{CC479144-96A4-1E40-948C-52C9C1CC443D}"/>
    </a:ext>
  </a:extLst>
</a:theme>
</file>

<file path=ppt/theme/theme2.xml><?xml version="1.0" encoding="utf-8"?>
<a:theme xmlns:a="http://schemas.openxmlformats.org/drawingml/2006/main" name="Green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IVC</Template>
  <TotalTime>2478</TotalTime>
  <Words>853</Words>
  <Application>Microsoft Office PowerPoint</Application>
  <PresentationFormat>Widescreen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Arial</vt:lpstr>
      <vt:lpstr>Calibri</vt:lpstr>
      <vt:lpstr>Grandview Display</vt:lpstr>
      <vt:lpstr>Open Sans</vt:lpstr>
      <vt:lpstr>Open Sans Light</vt:lpstr>
      <vt:lpstr>Roboto</vt:lpstr>
      <vt:lpstr>Symbol</vt:lpstr>
      <vt:lpstr>DashVTI</vt:lpstr>
      <vt:lpstr>Green</vt:lpstr>
      <vt:lpstr>International Vaccine Codes (IVC) Initiative</vt:lpstr>
      <vt:lpstr>Welcome and Introductions</vt:lpstr>
      <vt:lpstr>Agenda</vt:lpstr>
      <vt:lpstr>Upcoming Interoperability Meetings</vt:lpstr>
      <vt:lpstr>Immunization Focus Group (IFG)</vt:lpstr>
      <vt:lpstr>Meningococcal Introduction</vt:lpstr>
      <vt:lpstr>Meningococcal Roundtable</vt:lpstr>
      <vt:lpstr>Purpose of Today’s Roundtable</vt:lpstr>
      <vt:lpstr>Why Meningococcal Matters Now</vt:lpstr>
      <vt:lpstr>United States – CVX Codes</vt:lpstr>
      <vt:lpstr>United States – CVX Codes</vt:lpstr>
      <vt:lpstr>United States – CVX Codes</vt:lpstr>
      <vt:lpstr>United States – CVX Codes</vt:lpstr>
      <vt:lpstr>Roundtable Prompts (Country Perspective)</vt:lpstr>
      <vt:lpstr>Student Population Focus</vt:lpstr>
      <vt:lpstr>Opportunities for Collaboration</vt:lpstr>
      <vt:lpstr>Concept of disease in NUVA</vt:lpstr>
      <vt:lpstr>Reminder - NUVA concepts</vt:lpstr>
      <vt:lpstr>Issues with the notion of disease</vt:lpstr>
      <vt:lpstr>Proposed enhancement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Bunker</dc:creator>
  <cp:lastModifiedBy>Nathan Bunker</cp:lastModifiedBy>
  <cp:revision>51</cp:revision>
  <dcterms:created xsi:type="dcterms:W3CDTF">2025-05-02T13:42:20Z</dcterms:created>
  <dcterms:modified xsi:type="dcterms:W3CDTF">2026-02-11T16:05:56Z</dcterms:modified>
</cp:coreProperties>
</file>