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7FFFF690_6A3D7308.xml" ContentType="application/vnd.ms-powerpoint.comments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91336" r:id="rId1"/>
    <p:sldMasterId id="2147483648" r:id="rId2"/>
    <p:sldMasterId id="2147484662" r:id="rId3"/>
    <p:sldMasterId id="2147483650" r:id="rId4"/>
    <p:sldMasterId id="2147490646" r:id="rId5"/>
    <p:sldMasterId id="2147490658" r:id="rId6"/>
    <p:sldMasterId id="2147490670" r:id="rId7"/>
    <p:sldMasterId id="2147490682" r:id="rId8"/>
    <p:sldMasterId id="2147490694" r:id="rId9"/>
  </p:sldMasterIdLst>
  <p:notesMasterIdLst>
    <p:notesMasterId r:id="rId25"/>
  </p:notesMasterIdLst>
  <p:handoutMasterIdLst>
    <p:handoutMasterId r:id="rId26"/>
  </p:handoutMasterIdLst>
  <p:sldIdLst>
    <p:sldId id="256" r:id="rId10"/>
    <p:sldId id="2147481209" r:id="rId11"/>
    <p:sldId id="266" r:id="rId12"/>
    <p:sldId id="2147481211" r:id="rId13"/>
    <p:sldId id="2147481240" r:id="rId14"/>
    <p:sldId id="2147481231" r:id="rId15"/>
    <p:sldId id="2134805382" r:id="rId16"/>
    <p:sldId id="2147481232" r:id="rId17"/>
    <p:sldId id="2147481235" r:id="rId18"/>
    <p:sldId id="2134805443" r:id="rId19"/>
    <p:sldId id="2147481237" r:id="rId20"/>
    <p:sldId id="2147481236" r:id="rId21"/>
    <p:sldId id="2147481241" r:id="rId22"/>
    <p:sldId id="1974" r:id="rId23"/>
    <p:sldId id="2147481242" r:id="rId24"/>
  </p:sldIdLst>
  <p:sldSz cx="12192000" cy="6858000"/>
  <p:notesSz cx="6797675" cy="9926638"/>
  <p:custDataLst>
    <p:tags r:id="rId27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buFont typeface="Symbol" charset="0"/>
      <a:buChar char="-"/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Symbol" charset="0"/>
      <a:buChar char="-"/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Symbol" charset="0"/>
      <a:buChar char="-"/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Symbol" charset="0"/>
      <a:buChar char="-"/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Symbol" charset="0"/>
      <a:buChar char="-"/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06" userDrawn="1">
          <p15:clr>
            <a:srgbClr val="A4A3A4"/>
          </p15:clr>
        </p15:guide>
        <p15:guide id="2" pos="1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92FE53-1B7A-AF65-5BF1-D534EEB5ED71}" name="Veronique Picquet" initials="VP" userId="S::veronique.c.picquet@gsk.com::44656a34-4cdd-4a02-8c34-af0f7a167a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4E80"/>
    <a:srgbClr val="009CCE"/>
    <a:srgbClr val="DEEEF8"/>
    <a:srgbClr val="EAEAEA"/>
    <a:srgbClr val="DEEDF8"/>
    <a:srgbClr val="0F4E80"/>
    <a:srgbClr val="2294D4"/>
    <a:srgbClr val="D4E8FA"/>
    <a:srgbClr val="02FFFF"/>
    <a:srgbClr val="FFE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84"/>
    <p:restoredTop sz="95928"/>
  </p:normalViewPr>
  <p:slideViewPr>
    <p:cSldViewPr snapToGrid="0">
      <p:cViewPr varScale="1">
        <p:scale>
          <a:sx n="107" d="100"/>
          <a:sy n="107" d="100"/>
        </p:scale>
        <p:origin x="200" y="240"/>
      </p:cViewPr>
      <p:guideLst>
        <p:guide orient="horz" pos="2506"/>
        <p:guide pos="11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omments/modernComment_7FFFF690_6A3D730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9A17557-868B-423E-AA53-AF995F3909AF}" authorId="{8D92FE53-1B7A-AF65-5BF1-D534EEB5ED71}" created="2025-03-21T15:24:10.742">
    <pc:sldMkLst xmlns:pc="http://schemas.microsoft.com/office/powerpoint/2013/main/command">
      <pc:docMk/>
      <pc:sldMk cId="1782412040" sldId="2134805442"/>
    </pc:sldMkLst>
    <p188:txBody>
      <a:bodyPr/>
      <a:lstStyle/>
      <a:p>
        <a:r>
          <a:rPr lang="fr-FR"/>
          <a:t>Slide revue : ajout du décès à Rennes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t" anchorCtr="0" compatLnSpc="1">
            <a:prstTxWarp prst="textNoShape">
              <a:avLst/>
            </a:prstTxWarp>
          </a:bodyPr>
          <a:lstStyle>
            <a:lvl1pPr defTabSz="911225">
              <a:buFontTx/>
              <a:buNone/>
              <a:defRPr sz="1100"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t" anchorCtr="0" compatLnSpc="1">
            <a:prstTxWarp prst="textNoShape">
              <a:avLst/>
            </a:prstTxWarp>
          </a:bodyPr>
          <a:lstStyle>
            <a:lvl1pPr algn="r" defTabSz="911225">
              <a:buFontTx/>
              <a:buNone/>
              <a:defRPr sz="1100">
                <a:latin typeface="Times New Roman" charset="0"/>
              </a:defRPr>
            </a:lvl1pPr>
          </a:lstStyle>
          <a:p>
            <a:fld id="{5CE1BDFA-A18D-044D-ABAE-7B995EDC4606}" type="datetime1">
              <a:rPr lang="fr-FR"/>
              <a:pPr/>
              <a:t>11/03/2026</a:t>
            </a:fld>
            <a:endParaRPr lang="fr-F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b" anchorCtr="0" compatLnSpc="1">
            <a:prstTxWarp prst="textNoShape">
              <a:avLst/>
            </a:prstTxWarp>
          </a:bodyPr>
          <a:lstStyle>
            <a:lvl1pPr defTabSz="911225">
              <a:buFontTx/>
              <a:buNone/>
              <a:defRPr sz="1100">
                <a:latin typeface="Times New Roman" charset="0"/>
              </a:defRPr>
            </a:lvl1pPr>
          </a:lstStyle>
          <a:p>
            <a:r>
              <a:rPr lang="nl-NL"/>
              <a:t>GEP</a:t>
            </a: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b" anchorCtr="0" compatLnSpc="1">
            <a:prstTxWarp prst="textNoShape">
              <a:avLst/>
            </a:prstTxWarp>
          </a:bodyPr>
          <a:lstStyle>
            <a:lvl1pPr algn="r" defTabSz="911225">
              <a:buFontTx/>
              <a:buNone/>
              <a:defRPr sz="1100">
                <a:latin typeface="Times New Roman" charset="0"/>
              </a:defRPr>
            </a:lvl1pPr>
          </a:lstStyle>
          <a:p>
            <a:fld id="{3FF3D339-2B4B-BE4E-B6E2-9D799A3088A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5615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t" anchorCtr="0" compatLnSpc="1">
            <a:prstTxWarp prst="textNoShape">
              <a:avLst/>
            </a:prstTxWarp>
          </a:bodyPr>
          <a:lstStyle>
            <a:lvl1pPr defTabSz="911225">
              <a:buFontTx/>
              <a:buNone/>
              <a:defRPr sz="1100"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t" anchorCtr="0" compatLnSpc="1">
            <a:prstTxWarp prst="textNoShape">
              <a:avLst/>
            </a:prstTxWarp>
          </a:bodyPr>
          <a:lstStyle>
            <a:lvl1pPr algn="r" defTabSz="911225">
              <a:buFontTx/>
              <a:buNone/>
              <a:defRPr sz="1100">
                <a:latin typeface="Times New Roman" charset="0"/>
              </a:defRPr>
            </a:lvl1pPr>
          </a:lstStyle>
          <a:p>
            <a:fld id="{271F43CB-F92A-C443-B8B3-07A917D2D3B1}" type="datetime1">
              <a:rPr lang="fr-FR" smtClean="0"/>
              <a:t>11/03/2026</a:t>
            </a:fld>
            <a:endParaRPr lang="fr-FR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2950"/>
            <a:ext cx="6621462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6463"/>
            <a:ext cx="4981575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b" anchorCtr="0" compatLnSpc="1">
            <a:prstTxWarp prst="textNoShape">
              <a:avLst/>
            </a:prstTxWarp>
          </a:bodyPr>
          <a:lstStyle>
            <a:lvl1pPr defTabSz="911225">
              <a:buFontTx/>
              <a:buNone/>
              <a:defRPr sz="1100">
                <a:latin typeface="Times New Roman" charset="0"/>
              </a:defRPr>
            </a:lvl1pPr>
          </a:lstStyle>
          <a:p>
            <a:r>
              <a:rPr lang="nl-NL"/>
              <a:t>GEP</a:t>
            </a: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b" anchorCtr="0" compatLnSpc="1">
            <a:prstTxWarp prst="textNoShape">
              <a:avLst/>
            </a:prstTxWarp>
          </a:bodyPr>
          <a:lstStyle>
            <a:lvl1pPr algn="r" defTabSz="911225">
              <a:buFontTx/>
              <a:buNone/>
              <a:defRPr sz="1100">
                <a:latin typeface="Times New Roman" charset="0"/>
              </a:defRPr>
            </a:lvl1pPr>
          </a:lstStyle>
          <a:p>
            <a:fld id="{9FF6DDBF-4A59-E347-B20F-784109BCA6B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59270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1F43CB-F92A-C443-B8B3-07A917D2D3B1}" type="datetime1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GEP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DDBF-4A59-E347-B20F-784109BCA6B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19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D0767F9E-0867-6A94-0197-1824B619EEE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95D2B137-4A57-4478-599A-4D38D3904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038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15E8F68-274E-48E9-8911-EC2A9F089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/>
          </a:p>
        </p:txBody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E738A9C-4EE4-40EB-88BD-FD76C6A04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7298AB1-FA1C-4DA5-B2B7-075974ABF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60229-BF6F-48A9-B828-B8AD7EF87CCA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ヒラギノ角ゴ Pro W3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12590E6-FE1B-4007-8CB8-2B3A5CBD7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/>
          </a:p>
        </p:txBody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EF53469-AD9A-4198-A678-E1C51FE05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5636E38-7BA9-4750-BDD1-361D0C42F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CCD68-FE12-40A8-A9E8-25A6DAAAC614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ヒラギノ角ゴ Pro W3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671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12590E6-FE1B-4007-8CB8-2B3A5CBD7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/>
          </a:p>
        </p:txBody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EF53469-AD9A-4198-A678-E1C51FE05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5636E38-7BA9-4750-BDD1-361D0C42F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CCD68-FE12-40A8-A9E8-25A6DAAAC614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ヒラギノ角ゴ Pro W3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9291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186568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34256"/>
      </p:ext>
    </p:extLst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F62EA-B4B3-D04E-AF8A-2CB2A3BEADA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14658"/>
      </p:ext>
    </p:extLst>
  </p:cSld>
  <p:clrMapOvr>
    <a:masterClrMapping/>
  </p:clrMapOvr>
  <p:transition advClick="0" advTm="5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A4283-5B85-574D-86A8-3B72DF062B3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805119"/>
      </p:ext>
    </p:extLst>
  </p:cSld>
  <p:clrMapOvr>
    <a:masterClrMapping/>
  </p:clrMapOvr>
  <p:transition advClick="0" advTm="5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FD42A-88B2-A644-86A7-BD51A4B4C5B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059895"/>
      </p:ext>
    </p:extLst>
  </p:cSld>
  <p:clrMapOvr>
    <a:masterClrMapping/>
  </p:clrMapOvr>
  <p:transition advClick="0" advTm="5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EB9B2-6641-3548-8D6E-DBACA63BC1A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881698"/>
      </p:ext>
    </p:extLst>
  </p:cSld>
  <p:clrMapOvr>
    <a:masterClrMapping/>
  </p:clrMapOvr>
  <p:transition advClick="0" advTm="5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D6116-B21A-E944-82AF-6AA437988D0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002408"/>
      </p:ext>
    </p:extLst>
  </p:cSld>
  <p:clrMapOvr>
    <a:masterClrMapping/>
  </p:clrMapOvr>
  <p:transition advClick="0" advTm="5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CFD47-6A01-AB4F-9069-A7D63D62748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665546"/>
      </p:ext>
    </p:extLst>
  </p:cSld>
  <p:clrMapOvr>
    <a:masterClrMapping/>
  </p:clrMapOvr>
  <p:transition advClick="0" advTm="5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05EB2-DBC6-7841-AD18-2CC55E05B29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088032"/>
      </p:ext>
    </p:extLst>
  </p:cSld>
  <p:clrMapOvr>
    <a:masterClrMapping/>
  </p:clrMapOvr>
  <p:transition advClick="0" advTm="5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2AFC4-DE48-0045-AD99-817CBE4A061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992509"/>
      </p:ext>
    </p:extLst>
  </p:cSld>
  <p:clrMapOvr>
    <a:masterClrMapping/>
  </p:clrMapOvr>
  <p:transition advClick="0" advTm="5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92087-DA50-3A4C-9630-646B4C5B87D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35021"/>
      </p:ext>
    </p:extLst>
  </p:cSld>
  <p:clrMapOvr>
    <a:masterClrMapping/>
  </p:clrMapOvr>
  <p:transition advClick="0" advTm="5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2AE38-0D7F-0040-9B89-1BC6428FA36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127875"/>
      </p:ext>
    </p:extLst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7">
            <a:extLst>
              <a:ext uri="{FF2B5EF4-FFF2-40B4-BE49-F238E27FC236}">
                <a16:creationId xmlns:a16="http://schemas.microsoft.com/office/drawing/2014/main" id="{37525922-EB17-4CEB-8FE2-E234D478EA8C}"/>
              </a:ext>
            </a:extLst>
          </p:cNvPr>
          <p:cNvSpPr/>
          <p:nvPr userDrawn="1"/>
        </p:nvSpPr>
        <p:spPr>
          <a:xfrm>
            <a:off x="2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0A0D5A86-3F87-4A81-BB86-8F3A92B48B5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4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2204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7478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C8FE1D-79E2-46F2-A8B6-6C78672F327D}"/>
              </a:ext>
            </a:extLst>
          </p:cNvPr>
          <p:cNvGrpSpPr/>
          <p:nvPr userDrawn="1"/>
        </p:nvGrpSpPr>
        <p:grpSpPr>
          <a:xfrm>
            <a:off x="708174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18A6FBC-D138-4F68-8A66-6E140347BA7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A9BC29C-363B-4E11-AE59-9B8AAF5C10D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3A5DD8-C9B2-4827-81BA-376D44C2463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04A37AE-39E9-4D86-94AD-C2DF9612C22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EC3D1B-1190-4201-B038-EDF09CD8289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D3F652-9B66-42B3-B6EC-DAEA0D47965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75A6EA0-151B-4595-A461-6347C38766F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68BE3A1-6A36-4CE5-A7E6-FF4ADB32DF5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8970F8-1E52-4708-BA1F-38BF455DB26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881DEA5-6B95-4385-A6A3-016D173CAE6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EB77DDC-56D9-47AB-B71C-B5E868AA006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E28E60-5E1A-43CA-A023-D7251390EE6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865A037-79E3-43C4-A726-58CEE97F8C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54332" y="1976846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F0C124E-AC53-4C85-B016-9400226359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49466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7476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DC57578-EF98-4A57-8AF7-1C7CC48D72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3736" y="0"/>
            <a:ext cx="4348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6401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BF0D15-4BB1-408E-A5FC-CFF220228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64" y="-468065"/>
            <a:ext cx="4110019" cy="38970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15ECB00-AF83-443E-9AE7-961C16032659}"/>
              </a:ext>
            </a:extLst>
          </p:cNvPr>
          <p:cNvSpPr/>
          <p:nvPr userDrawn="1"/>
        </p:nvSpPr>
        <p:spPr>
          <a:xfrm>
            <a:off x="9342103" y="45555"/>
            <a:ext cx="3003443" cy="300344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BED7D0-BE93-4317-824C-6DD1CC483554}"/>
              </a:ext>
            </a:extLst>
          </p:cNvPr>
          <p:cNvSpPr/>
          <p:nvPr userDrawn="1"/>
        </p:nvSpPr>
        <p:spPr>
          <a:xfrm>
            <a:off x="-667824" y="2996005"/>
            <a:ext cx="2393339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C175114-E625-440B-9D45-C7FECD32D84F}"/>
              </a:ext>
            </a:extLst>
          </p:cNvPr>
          <p:cNvSpPr/>
          <p:nvPr userDrawn="1"/>
        </p:nvSpPr>
        <p:spPr>
          <a:xfrm>
            <a:off x="6138506" y="4931795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F7B0E0-0A58-4E60-8B37-65D6CF8ACF1E}"/>
              </a:ext>
            </a:extLst>
          </p:cNvPr>
          <p:cNvSpPr/>
          <p:nvPr userDrawn="1"/>
        </p:nvSpPr>
        <p:spPr>
          <a:xfrm rot="13518210" flipH="1">
            <a:off x="9189936" y="113731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51486E-3E22-42E9-9265-A62EF3AE4503}"/>
              </a:ext>
            </a:extLst>
          </p:cNvPr>
          <p:cNvSpPr/>
          <p:nvPr userDrawn="1"/>
        </p:nvSpPr>
        <p:spPr>
          <a:xfrm rot="2667893" flipH="1">
            <a:off x="5406739" y="-1762068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61999-5F04-4AB2-B1A4-94D813065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9" y="2744694"/>
            <a:ext cx="3734251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635CA-BC26-4AD8-A22E-1ADC79CFE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01" y="-1414282"/>
            <a:ext cx="3734251" cy="3540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2E4871-F2F2-4806-B2A4-7B4E17D49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37" y="3798760"/>
            <a:ext cx="4110019" cy="3897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48A5E-2C17-44D0-A274-9C818DA9A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18" y="3798758"/>
            <a:ext cx="3531103" cy="33481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988820-EC8E-4E5E-B405-6369C94FB696}"/>
              </a:ext>
            </a:extLst>
          </p:cNvPr>
          <p:cNvSpPr/>
          <p:nvPr userDrawn="1"/>
        </p:nvSpPr>
        <p:spPr>
          <a:xfrm rot="2667893" flipH="1">
            <a:off x="4257629" y="-627022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34C216-B859-4332-89DD-FDAB18587912}"/>
              </a:ext>
            </a:extLst>
          </p:cNvPr>
          <p:cNvSpPr/>
          <p:nvPr userDrawn="1"/>
        </p:nvSpPr>
        <p:spPr>
          <a:xfrm rot="2667893" flipH="1">
            <a:off x="10215581" y="2065939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8C30EF-40BC-43EA-9DFB-F9D15A22EB5E}"/>
              </a:ext>
            </a:extLst>
          </p:cNvPr>
          <p:cNvSpPr/>
          <p:nvPr userDrawn="1"/>
        </p:nvSpPr>
        <p:spPr>
          <a:xfrm rot="2703270">
            <a:off x="2721964" y="791637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0E1840-583E-492F-A9C7-78CB38D18A57}"/>
              </a:ext>
            </a:extLst>
          </p:cNvPr>
          <p:cNvSpPr/>
          <p:nvPr userDrawn="1"/>
        </p:nvSpPr>
        <p:spPr>
          <a:xfrm rot="2703270">
            <a:off x="1032400" y="355777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742EA-776C-4729-BC4C-D8246D495CCF}"/>
              </a:ext>
            </a:extLst>
          </p:cNvPr>
          <p:cNvSpPr/>
          <p:nvPr userDrawn="1"/>
        </p:nvSpPr>
        <p:spPr>
          <a:xfrm rot="2703270">
            <a:off x="8580553" y="2784302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0FB9170-ED31-4166-B8AF-844A796082C3}"/>
              </a:ext>
            </a:extLst>
          </p:cNvPr>
          <p:cNvSpPr/>
          <p:nvPr userDrawn="1"/>
        </p:nvSpPr>
        <p:spPr>
          <a:xfrm rot="2703270">
            <a:off x="11184265" y="-197412"/>
            <a:ext cx="47625" cy="14597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40AEF0-AD3C-429C-8967-68D41060DDA9}"/>
              </a:ext>
            </a:extLst>
          </p:cNvPr>
          <p:cNvSpPr/>
          <p:nvPr userDrawn="1"/>
        </p:nvSpPr>
        <p:spPr>
          <a:xfrm rot="2703270">
            <a:off x="4151901" y="5582176"/>
            <a:ext cx="47625" cy="14597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CBDFD1-2932-4D6D-8A90-D0F5DC3C67AE}"/>
              </a:ext>
            </a:extLst>
          </p:cNvPr>
          <p:cNvSpPr/>
          <p:nvPr userDrawn="1"/>
        </p:nvSpPr>
        <p:spPr>
          <a:xfrm rot="2703270">
            <a:off x="7159185" y="218146"/>
            <a:ext cx="47625" cy="14597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46355A-3E04-49FD-9F09-AAAB3DB0E418}"/>
              </a:ext>
            </a:extLst>
          </p:cNvPr>
          <p:cNvSpPr/>
          <p:nvPr userDrawn="1"/>
        </p:nvSpPr>
        <p:spPr>
          <a:xfrm rot="2703270">
            <a:off x="10756305" y="4976519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409C4469-3F84-4E19-A632-E543A5FDD884}"/>
              </a:ext>
            </a:extLst>
          </p:cNvPr>
          <p:cNvSpPr/>
          <p:nvPr userDrawn="1"/>
        </p:nvSpPr>
        <p:spPr>
          <a:xfrm>
            <a:off x="1940747" y="6150690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EBF49C44-3383-44DC-8036-8DC2B11ACB1A}"/>
              </a:ext>
            </a:extLst>
          </p:cNvPr>
          <p:cNvSpPr/>
          <p:nvPr userDrawn="1"/>
        </p:nvSpPr>
        <p:spPr>
          <a:xfrm>
            <a:off x="5198769" y="5662761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D46346EE-F1B7-4796-AFA9-AAE048AA3364}"/>
              </a:ext>
            </a:extLst>
          </p:cNvPr>
          <p:cNvSpPr/>
          <p:nvPr userDrawn="1"/>
        </p:nvSpPr>
        <p:spPr>
          <a:xfrm>
            <a:off x="9090515" y="378804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73E5F236-BD77-4630-A734-050F06B94A2D}"/>
              </a:ext>
            </a:extLst>
          </p:cNvPr>
          <p:cNvSpPr/>
          <p:nvPr userDrawn="1"/>
        </p:nvSpPr>
        <p:spPr>
          <a:xfrm>
            <a:off x="4738390" y="729357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C89DEA56-42C4-43A8-B485-A905F2F9EF8D}"/>
              </a:ext>
            </a:extLst>
          </p:cNvPr>
          <p:cNvSpPr/>
          <p:nvPr userDrawn="1"/>
        </p:nvSpPr>
        <p:spPr>
          <a:xfrm>
            <a:off x="10500139" y="3884485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841ACCCA-100D-4216-8EA1-A5CC63045609}"/>
              </a:ext>
            </a:extLst>
          </p:cNvPr>
          <p:cNvSpPr/>
          <p:nvPr userDrawn="1"/>
        </p:nvSpPr>
        <p:spPr>
          <a:xfrm>
            <a:off x="9342103" y="6252072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35C224AA-96FF-425B-A723-6682BE2E1056}"/>
              </a:ext>
            </a:extLst>
          </p:cNvPr>
          <p:cNvSpPr/>
          <p:nvPr userDrawn="1"/>
        </p:nvSpPr>
        <p:spPr>
          <a:xfrm>
            <a:off x="864566" y="3360095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060D8E5-FE2C-4BE4-8D5F-4E1953E01D04}"/>
              </a:ext>
            </a:extLst>
          </p:cNvPr>
          <p:cNvSpPr/>
          <p:nvPr userDrawn="1"/>
        </p:nvSpPr>
        <p:spPr>
          <a:xfrm>
            <a:off x="3079120" y="-1105386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40896279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5C830AA-5FA6-4CD4-AD75-FEFC4B01915A}"/>
              </a:ext>
            </a:extLst>
          </p:cNvPr>
          <p:cNvGrpSpPr/>
          <p:nvPr userDrawn="1"/>
        </p:nvGrpSpPr>
        <p:grpSpPr>
          <a:xfrm flipV="1">
            <a:off x="-1536721" y="-1474805"/>
            <a:ext cx="6967679" cy="9512191"/>
            <a:chOff x="-1484471" y="-860850"/>
            <a:chExt cx="6967679" cy="95121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CA2486D-8BCE-4F5C-8CAA-C5764F13D2C0}"/>
                </a:ext>
              </a:extLst>
            </p:cNvPr>
            <p:cNvGrpSpPr/>
            <p:nvPr userDrawn="1"/>
          </p:nvGrpSpPr>
          <p:grpSpPr>
            <a:xfrm rot="16200000">
              <a:off x="-1510142" y="1657990"/>
              <a:ext cx="7019022" cy="6967679"/>
              <a:chOff x="-1454130" y="-1334460"/>
              <a:chExt cx="7019022" cy="6967679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F71EB0B-9497-409F-8497-D05944EED268}"/>
                  </a:ext>
                </a:extLst>
              </p:cNvPr>
              <p:cNvSpPr/>
              <p:nvPr userDrawn="1"/>
            </p:nvSpPr>
            <p:spPr>
              <a:xfrm>
                <a:off x="-1166340" y="2200772"/>
                <a:ext cx="2393338" cy="23933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0DDDF61-AF37-4CDD-91B7-E8FD97EB7F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173" y="2092453"/>
                <a:ext cx="3734250" cy="354076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8756FA6-95F9-4A5F-8874-D3AE77F87B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54130" y="126244"/>
                <a:ext cx="3734250" cy="3540766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52D9175-806D-444B-843C-8D6D1A2B8B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0642" y="-1334460"/>
                <a:ext cx="3734250" cy="3540766"/>
              </a:xfrm>
              <a:prstGeom prst="rect">
                <a:avLst/>
              </a:prstGeom>
            </p:spPr>
          </p:pic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EE53EEA-8096-4336-BF8C-013228CF2A7B}"/>
                  </a:ext>
                </a:extLst>
              </p:cNvPr>
              <p:cNvSpPr/>
              <p:nvPr userDrawn="1"/>
            </p:nvSpPr>
            <p:spPr>
              <a:xfrm rot="2667893" flipH="1">
                <a:off x="3776991" y="-1279263"/>
                <a:ext cx="821603" cy="51087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3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100000"/>
                      <a:alpha val="2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540C4DE-A5C4-491B-85D8-7A083DE9DB85}"/>
                  </a:ext>
                </a:extLst>
              </p:cNvPr>
              <p:cNvSpPr/>
              <p:nvPr userDrawn="1"/>
            </p:nvSpPr>
            <p:spPr>
              <a:xfrm rot="2703270">
                <a:off x="2139106" y="-351276"/>
                <a:ext cx="47625" cy="29260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C197359-984C-46D0-8A51-B98CB1D4D2F3}"/>
                  </a:ext>
                </a:extLst>
              </p:cNvPr>
              <p:cNvSpPr/>
              <p:nvPr userDrawn="1"/>
            </p:nvSpPr>
            <p:spPr>
              <a:xfrm rot="2703270">
                <a:off x="533882" y="2762545"/>
                <a:ext cx="47625" cy="29260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413640F-302A-4F0D-BB79-E28A5E756CB0}"/>
                  </a:ext>
                </a:extLst>
              </p:cNvPr>
              <p:cNvSpPr/>
              <p:nvPr userDrawn="1"/>
            </p:nvSpPr>
            <p:spPr>
              <a:xfrm rot="2703270">
                <a:off x="295353" y="154282"/>
                <a:ext cx="47625" cy="145973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Circle: Hollow 11">
                <a:extLst>
                  <a:ext uri="{FF2B5EF4-FFF2-40B4-BE49-F238E27FC236}">
                    <a16:creationId xmlns:a16="http://schemas.microsoft.com/office/drawing/2014/main" id="{1F0A2C54-CDD2-4AED-8188-711E2B556ED7}"/>
                  </a:ext>
                </a:extLst>
              </p:cNvPr>
              <p:cNvSpPr/>
              <p:nvPr userDrawn="1"/>
            </p:nvSpPr>
            <p:spPr>
              <a:xfrm>
                <a:off x="2747827" y="1763993"/>
                <a:ext cx="307304" cy="307304"/>
              </a:xfrm>
              <a:prstGeom prst="donut">
                <a:avLst>
                  <a:gd name="adj" fmla="val 12398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13" name="Circle: Hollow 12">
                <a:extLst>
                  <a:ext uri="{FF2B5EF4-FFF2-40B4-BE49-F238E27FC236}">
                    <a16:creationId xmlns:a16="http://schemas.microsoft.com/office/drawing/2014/main" id="{75ED3DF4-C9D6-4BB6-A2B9-E5CA4FA70BFB}"/>
                  </a:ext>
                </a:extLst>
              </p:cNvPr>
              <p:cNvSpPr/>
              <p:nvPr userDrawn="1"/>
            </p:nvSpPr>
            <p:spPr>
              <a:xfrm>
                <a:off x="3350683" y="647436"/>
                <a:ext cx="530853" cy="530853"/>
              </a:xfrm>
              <a:prstGeom prst="donut">
                <a:avLst>
                  <a:gd name="adj" fmla="val 8809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14" name="Circle: Hollow 13">
                <a:extLst>
                  <a:ext uri="{FF2B5EF4-FFF2-40B4-BE49-F238E27FC236}">
                    <a16:creationId xmlns:a16="http://schemas.microsoft.com/office/drawing/2014/main" id="{6ADB9004-20CC-4775-A94C-01AF85407695}"/>
                  </a:ext>
                </a:extLst>
              </p:cNvPr>
              <p:cNvSpPr/>
              <p:nvPr userDrawn="1"/>
            </p:nvSpPr>
            <p:spPr>
              <a:xfrm>
                <a:off x="366049" y="2564860"/>
                <a:ext cx="530853" cy="530853"/>
              </a:xfrm>
              <a:prstGeom prst="donut">
                <a:avLst>
                  <a:gd name="adj" fmla="val 8809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AE17066-8B58-479D-ADC0-C0AE3E0C1818}"/>
                  </a:ext>
                </a:extLst>
              </p:cNvPr>
              <p:cNvSpPr/>
              <p:nvPr userDrawn="1"/>
            </p:nvSpPr>
            <p:spPr>
              <a:xfrm>
                <a:off x="2248959" y="-1025564"/>
                <a:ext cx="2413539" cy="2404593"/>
              </a:xfrm>
              <a:custGeom>
                <a:avLst/>
                <a:gdLst>
                  <a:gd name="connsiteX0" fmla="*/ 1501721 w 2413539"/>
                  <a:gd name="connsiteY0" fmla="*/ 0 h 2404593"/>
                  <a:gd name="connsiteX1" fmla="*/ 2341348 w 2413539"/>
                  <a:gd name="connsiteY1" fmla="*/ 256470 h 2404593"/>
                  <a:gd name="connsiteX2" fmla="*/ 2413539 w 2413539"/>
                  <a:gd name="connsiteY2" fmla="*/ 310454 h 2404593"/>
                  <a:gd name="connsiteX3" fmla="*/ 303764 w 2413539"/>
                  <a:gd name="connsiteY3" fmla="*/ 2404593 h 2404593"/>
                  <a:gd name="connsiteX4" fmla="*/ 256470 w 2413539"/>
                  <a:gd name="connsiteY4" fmla="*/ 2341348 h 2404593"/>
                  <a:gd name="connsiteX5" fmla="*/ 0 w 2413539"/>
                  <a:gd name="connsiteY5" fmla="*/ 1501721 h 2404593"/>
                  <a:gd name="connsiteX6" fmla="*/ 1501721 w 2413539"/>
                  <a:gd name="connsiteY6" fmla="*/ 0 h 240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3539" h="2404593">
                    <a:moveTo>
                      <a:pt x="1501721" y="0"/>
                    </a:moveTo>
                    <a:cubicBezTo>
                      <a:pt x="1812738" y="0"/>
                      <a:pt x="2101672" y="94548"/>
                      <a:pt x="2341348" y="256470"/>
                    </a:cubicBezTo>
                    <a:lnTo>
                      <a:pt x="2413539" y="310454"/>
                    </a:lnTo>
                    <a:lnTo>
                      <a:pt x="303764" y="2404593"/>
                    </a:lnTo>
                    <a:lnTo>
                      <a:pt x="256470" y="2341348"/>
                    </a:lnTo>
                    <a:cubicBezTo>
                      <a:pt x="94548" y="2101672"/>
                      <a:pt x="0" y="1812738"/>
                      <a:pt x="0" y="1501721"/>
                    </a:cubicBezTo>
                    <a:cubicBezTo>
                      <a:pt x="0" y="672343"/>
                      <a:pt x="672343" y="0"/>
                      <a:pt x="150172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77B0D4A-E3C1-4B7D-8088-814C22F0A19F}"/>
                </a:ext>
              </a:extLst>
            </p:cNvPr>
            <p:cNvGrpSpPr/>
            <p:nvPr userDrawn="1"/>
          </p:nvGrpSpPr>
          <p:grpSpPr>
            <a:xfrm rot="5400000">
              <a:off x="-325146" y="-952329"/>
              <a:ext cx="3348144" cy="3531102"/>
              <a:chOff x="733347" y="4234870"/>
              <a:chExt cx="3348144" cy="353110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1FEE50B-8E3D-46B2-8EA0-62CF7EFC67D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41868" y="4326349"/>
                <a:ext cx="3531102" cy="3348144"/>
              </a:xfrm>
              <a:prstGeom prst="rect">
                <a:avLst/>
              </a:prstGeom>
            </p:spPr>
          </p:pic>
          <p:sp>
            <p:nvSpPr>
              <p:cNvPr id="17" name="Circle: Hollow 16">
                <a:extLst>
                  <a:ext uri="{FF2B5EF4-FFF2-40B4-BE49-F238E27FC236}">
                    <a16:creationId xmlns:a16="http://schemas.microsoft.com/office/drawing/2014/main" id="{85B9006B-48FC-4507-B2E2-05BA6E61F230}"/>
                  </a:ext>
                </a:extLst>
              </p:cNvPr>
              <p:cNvSpPr/>
              <p:nvPr userDrawn="1"/>
            </p:nvSpPr>
            <p:spPr>
              <a:xfrm rot="5400000">
                <a:off x="2094522" y="6103468"/>
                <a:ext cx="307304" cy="307304"/>
              </a:xfrm>
              <a:prstGeom prst="donut">
                <a:avLst>
                  <a:gd name="adj" fmla="val 12398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8FD8C2B-CF95-4359-8C9B-66F6DEF41BC2}"/>
                  </a:ext>
                </a:extLst>
              </p:cNvPr>
              <p:cNvSpPr/>
              <p:nvPr userDrawn="1"/>
            </p:nvSpPr>
            <p:spPr>
              <a:xfrm rot="5400000">
                <a:off x="1829106" y="5091582"/>
                <a:ext cx="1761493" cy="1758422"/>
              </a:xfrm>
              <a:custGeom>
                <a:avLst/>
                <a:gdLst>
                  <a:gd name="connsiteX0" fmla="*/ 1196669 w 1761493"/>
                  <a:gd name="connsiteY0" fmla="*/ 0 h 1758422"/>
                  <a:gd name="connsiteX1" fmla="*/ 1662467 w 1761493"/>
                  <a:gd name="connsiteY1" fmla="*/ 94040 h 1758422"/>
                  <a:gd name="connsiteX2" fmla="*/ 1761493 w 1761493"/>
                  <a:gd name="connsiteY2" fmla="*/ 141744 h 1758422"/>
                  <a:gd name="connsiteX3" fmla="*/ 140264 w 1761493"/>
                  <a:gd name="connsiteY3" fmla="*/ 1758422 h 1758422"/>
                  <a:gd name="connsiteX4" fmla="*/ 94040 w 1761493"/>
                  <a:gd name="connsiteY4" fmla="*/ 1662467 h 1758422"/>
                  <a:gd name="connsiteX5" fmla="*/ 0 w 1761493"/>
                  <a:gd name="connsiteY5" fmla="*/ 1196669 h 1758422"/>
                  <a:gd name="connsiteX6" fmla="*/ 1196669 w 1761493"/>
                  <a:gd name="connsiteY6" fmla="*/ 0 h 175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1493" h="1758422">
                    <a:moveTo>
                      <a:pt x="1196669" y="0"/>
                    </a:moveTo>
                    <a:cubicBezTo>
                      <a:pt x="1361895" y="0"/>
                      <a:pt x="1519299" y="33486"/>
                      <a:pt x="1662467" y="94040"/>
                    </a:cubicBezTo>
                    <a:lnTo>
                      <a:pt x="1761493" y="141744"/>
                    </a:lnTo>
                    <a:lnTo>
                      <a:pt x="140264" y="1758422"/>
                    </a:lnTo>
                    <a:lnTo>
                      <a:pt x="94040" y="1662467"/>
                    </a:lnTo>
                    <a:cubicBezTo>
                      <a:pt x="33486" y="1519299"/>
                      <a:pt x="0" y="1361895"/>
                      <a:pt x="0" y="1196669"/>
                    </a:cubicBezTo>
                    <a:cubicBezTo>
                      <a:pt x="0" y="535767"/>
                      <a:pt x="535767" y="0"/>
                      <a:pt x="119666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07CB7B1-F420-416D-8B5A-CDA12EF282E8}"/>
                  </a:ext>
                </a:extLst>
              </p:cNvPr>
              <p:cNvSpPr/>
              <p:nvPr userDrawn="1"/>
            </p:nvSpPr>
            <p:spPr>
              <a:xfrm rot="8103270">
                <a:off x="3096259" y="4960806"/>
                <a:ext cx="47625" cy="219456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996096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10708904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91075"/>
            <a:ext cx="223224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289047"/>
            <a:ext cx="223224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35368"/>
            <a:ext cx="2232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773490"/>
            <a:ext cx="271729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755038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90103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0089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294218" y="179388"/>
            <a:ext cx="11899900" cy="14668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buFont typeface="Symbol" pitchFamily="-110" charset="2"/>
              <a:buChar char="-"/>
              <a:defRPr/>
            </a:pPr>
            <a:endParaRPr lang="en-US" altLang="fr-FR" sz="3600">
              <a:cs typeface="+mn-cs"/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286001"/>
            <a:ext cx="10363200" cy="1287463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Cliquez ici pour modifier le style </a:t>
            </a:r>
            <a:br>
              <a:rPr lang="fr-FR"/>
            </a:br>
            <a:r>
              <a:rPr lang="fr-FR"/>
              <a:t>du titre du masque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368463452"/>
      </p:ext>
    </p:extLst>
  </p:cSld>
  <p:clrMapOvr>
    <a:masterClrMapping/>
  </p:clrMapOvr>
  <p:transition advClick="0" advTm="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04E80"/>
                </a:solidFill>
              </a:defRPr>
            </a:lvl1pPr>
          </a:lstStyle>
          <a:p>
            <a:r>
              <a:rPr lang="fr-FR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</a:t>
            </a:r>
            <a:r>
              <a:rPr lang="fr-FR" noProof="0"/>
              <a:t>niveau</a:t>
            </a:r>
          </a:p>
        </p:txBody>
      </p:sp>
    </p:spTree>
    <p:extLst>
      <p:ext uri="{BB962C8B-B14F-4D97-AF65-F5344CB8AC3E}">
        <p14:creationId xmlns:p14="http://schemas.microsoft.com/office/powerpoint/2010/main" val="158190076"/>
      </p:ext>
    </p:extLst>
  </p:cSld>
  <p:clrMapOvr>
    <a:masterClrMapping/>
  </p:clrMapOvr>
  <p:transition advClick="0" advTm="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05B89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25536"/>
      </p:ext>
    </p:extLst>
  </p:cSld>
  <p:clrMapOvr>
    <a:masterClrMapping/>
  </p:clrMapOvr>
  <p:transition advClick="0" advTm="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12683235"/>
      </p:ext>
    </p:extLst>
  </p:cSld>
  <p:clrMapOvr>
    <a:masterClrMapping/>
  </p:clrMapOvr>
  <p:transition advClick="0" advTm="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133"/>
      </p:ext>
    </p:extLst>
  </p:cSld>
  <p:clrMapOvr>
    <a:masterClrMapping/>
  </p:clrMapOvr>
  <p:transition advClick="0" advTm="5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1482"/>
      </p:ext>
    </p:extLst>
  </p:cSld>
  <p:clrMapOvr>
    <a:masterClrMapping/>
  </p:clrMapOvr>
  <p:transition advClick="0" advTm="5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898739"/>
      </p:ext>
    </p:extLst>
  </p:cSld>
  <p:clrMapOvr>
    <a:masterClrMapping/>
  </p:clrMapOvr>
  <p:transition advClick="0" advTm="5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7901639"/>
      </p:ext>
    </p:extLst>
  </p:cSld>
  <p:clrMapOvr>
    <a:masterClrMapping/>
  </p:clrMapOvr>
  <p:transition advClick="0" advTm="5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55261349"/>
      </p:ext>
    </p:extLst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66811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62134"/>
      </p:ext>
    </p:extLst>
  </p:cSld>
  <p:clrMapOvr>
    <a:masterClrMapping/>
  </p:clrMapOvr>
  <p:transition advClick="0" advTm="5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78900" y="144464"/>
            <a:ext cx="2880784" cy="557053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36551" y="144464"/>
            <a:ext cx="8439149" cy="55705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21337"/>
      </p:ext>
    </p:extLst>
  </p:cSld>
  <p:clrMapOvr>
    <a:masterClrMapping/>
  </p:clrMapOvr>
  <p:transition advClick="0" advTm="5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64541" y="6498078"/>
            <a:ext cx="11098923" cy="204081"/>
          </a:xfrm>
        </p:spPr>
        <p:txBody>
          <a:bodyPr anchor="b">
            <a:noAutofit/>
          </a:bodyPr>
          <a:lstStyle>
            <a:lvl1pPr>
              <a:spcBef>
                <a:spcPts val="300"/>
              </a:spcBef>
              <a:defRPr sz="6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88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ADA60-B1D3-9A49-9AFA-1BA0CBDB6608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11187"/>
      </p:ext>
    </p:extLst>
  </p:cSld>
  <p:clrMapOvr>
    <a:masterClrMapping/>
  </p:clrMapOvr>
  <p:transition advClick="0" advTm="5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15CF1-0D7E-E14B-85A8-1253C19E8493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46831"/>
      </p:ext>
    </p:extLst>
  </p:cSld>
  <p:clrMapOvr>
    <a:masterClrMapping/>
  </p:clrMapOvr>
  <p:transition advClick="0" advTm="5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29A93-A987-2B4D-B884-F7CB6DCC8239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790180"/>
      </p:ext>
    </p:extLst>
  </p:cSld>
  <p:clrMapOvr>
    <a:masterClrMapping/>
  </p:clrMapOvr>
  <p:transition advClick="0" advTm="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73CBC-12EE-154D-93D7-6D009A164BF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920333"/>
      </p:ext>
    </p:extLst>
  </p:cSld>
  <p:clrMapOvr>
    <a:masterClrMapping/>
  </p:clrMapOvr>
  <p:transition advClick="0" advTm="5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B2BE1-AF75-4341-9A77-C22BC77CD24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896901"/>
      </p:ext>
    </p:extLst>
  </p:cSld>
  <p:clrMapOvr>
    <a:masterClrMapping/>
  </p:clrMapOvr>
  <p:transition advClick="0" advTm="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D5762-E46F-934B-8C37-9E46C51086C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95662"/>
      </p:ext>
    </p:extLst>
  </p:cSld>
  <p:clrMapOvr>
    <a:masterClrMapping/>
  </p:clrMapOvr>
  <p:transition advClick="0" advTm="5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B1CBB-1586-4543-B40D-3C6B9B9548F8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399052"/>
      </p:ext>
    </p:extLst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99F735-1BC8-4020-A49A-4C037861EEE1}"/>
              </a:ext>
            </a:extLst>
          </p:cNvPr>
          <p:cNvSpPr/>
          <p:nvPr userDrawn="1"/>
        </p:nvSpPr>
        <p:spPr>
          <a:xfrm>
            <a:off x="0" y="2"/>
            <a:ext cx="12192000" cy="2924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5" name="Block Arc 1">
            <a:extLst>
              <a:ext uri="{FF2B5EF4-FFF2-40B4-BE49-F238E27FC236}">
                <a16:creationId xmlns:a16="http://schemas.microsoft.com/office/drawing/2014/main" id="{404008F3-9393-43B1-9EF6-BB73F9083120}"/>
              </a:ext>
            </a:extLst>
          </p:cNvPr>
          <p:cNvSpPr/>
          <p:nvPr userDrawn="1"/>
        </p:nvSpPr>
        <p:spPr>
          <a:xfrm>
            <a:off x="3582255" y="1754355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Block Arc 12">
            <a:extLst>
              <a:ext uri="{FF2B5EF4-FFF2-40B4-BE49-F238E27FC236}">
                <a16:creationId xmlns:a16="http://schemas.microsoft.com/office/drawing/2014/main" id="{B94FB787-662A-4C42-A82E-3D2990125567}"/>
              </a:ext>
            </a:extLst>
          </p:cNvPr>
          <p:cNvSpPr/>
          <p:nvPr userDrawn="1"/>
        </p:nvSpPr>
        <p:spPr>
          <a:xfrm>
            <a:off x="893211" y="1754355"/>
            <a:ext cx="2340000" cy="2340000"/>
          </a:xfrm>
          <a:prstGeom prst="blockArc">
            <a:avLst>
              <a:gd name="adj1" fmla="val 10800000"/>
              <a:gd name="adj2" fmla="val 118784"/>
              <a:gd name="adj3" fmla="val 708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Block Arc 13">
            <a:extLst>
              <a:ext uri="{FF2B5EF4-FFF2-40B4-BE49-F238E27FC236}">
                <a16:creationId xmlns:a16="http://schemas.microsoft.com/office/drawing/2014/main" id="{B3104187-2B64-4114-9216-8B72399C3FFB}"/>
              </a:ext>
            </a:extLst>
          </p:cNvPr>
          <p:cNvSpPr/>
          <p:nvPr userDrawn="1"/>
        </p:nvSpPr>
        <p:spPr>
          <a:xfrm>
            <a:off x="6271299" y="1754355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Block Arc 15">
            <a:extLst>
              <a:ext uri="{FF2B5EF4-FFF2-40B4-BE49-F238E27FC236}">
                <a16:creationId xmlns:a16="http://schemas.microsoft.com/office/drawing/2014/main" id="{5C6BA25A-D059-41A1-9E12-7E54661C901A}"/>
              </a:ext>
            </a:extLst>
          </p:cNvPr>
          <p:cNvSpPr/>
          <p:nvPr userDrawn="1"/>
        </p:nvSpPr>
        <p:spPr>
          <a:xfrm>
            <a:off x="8946523" y="1754355"/>
            <a:ext cx="2340000" cy="2340000"/>
          </a:xfrm>
          <a:prstGeom prst="blockArc">
            <a:avLst>
              <a:gd name="adj1" fmla="val 10800000"/>
              <a:gd name="adj2" fmla="val 116759"/>
              <a:gd name="adj3" fmla="val 633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41AE61D-2711-4D27-9E84-9455C81DF8E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EB96CED-3A89-4E72-AD40-98DAA7DB1E8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68305AF-08C9-4A39-80B8-FD3847826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3326DD4-C5BB-4602-9562-F2390EC71C3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368577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6F0AE-4074-DB43-A674-A15159913A5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168959"/>
      </p:ext>
    </p:extLst>
  </p:cSld>
  <p:clrMapOvr>
    <a:masterClrMapping/>
  </p:clrMapOvr>
  <p:transition advClick="0" advTm="5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FCAA-6705-284D-9854-AD19002EEA95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082354"/>
      </p:ext>
    </p:extLst>
  </p:cSld>
  <p:clrMapOvr>
    <a:masterClrMapping/>
  </p:clrMapOvr>
  <p:transition advClick="0" advTm="5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114F5-A1DC-DA4F-9AFD-289E6D3B634D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45287"/>
      </p:ext>
    </p:extLst>
  </p:cSld>
  <p:clrMapOvr>
    <a:masterClrMapping/>
  </p:clrMapOvr>
  <p:transition advClick="0" advTm="5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40551-7572-C048-99D6-11E123E4F39A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76583"/>
      </p:ext>
    </p:extLst>
  </p:cSld>
  <p:clrMapOvr>
    <a:masterClrMapping/>
  </p:clrMapOvr>
  <p:transition advClick="0" advTm="5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43D7D-5685-CB46-AB9C-6BDE77C2905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391618"/>
      </p:ext>
    </p:extLst>
  </p:cSld>
  <p:clrMapOvr>
    <a:masterClrMapping/>
  </p:clrMapOvr>
  <p:transition advClick="0" advTm="5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71AAB-D989-F746-BDDC-554A0D327BA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66253"/>
      </p:ext>
    </p:extLst>
  </p:cSld>
  <p:clrMapOvr>
    <a:masterClrMapping/>
  </p:clrMapOvr>
  <p:transition advClick="0" advTm="5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50925-D3E8-104F-B3A1-66600B74785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193438"/>
      </p:ext>
    </p:extLst>
  </p:cSld>
  <p:clrMapOvr>
    <a:masterClrMapping/>
  </p:clrMapOvr>
  <p:transition advClick="0" advTm="5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F6271-5326-2445-93DB-F3C8AFAB1E1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921015"/>
      </p:ext>
    </p:extLst>
  </p:cSld>
  <p:clrMapOvr>
    <a:masterClrMapping/>
  </p:clrMapOvr>
  <p:transition advClick="0" advTm="5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A8403-1E8A-314A-8E4E-B4EF1CD3868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95038"/>
      </p:ext>
    </p:extLst>
  </p:cSld>
  <p:clrMapOvr>
    <a:masterClrMapping/>
  </p:clrMapOvr>
  <p:transition advClick="0" advTm="5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79053-BB45-4549-BE61-82BBA9F4AF0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008502"/>
      </p:ext>
    </p:extLst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B5A378-F106-4996-9559-AD65105010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500011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3F184-9A2C-4E42-9776-B0A68725CBF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93151"/>
      </p:ext>
    </p:extLst>
  </p:cSld>
  <p:clrMapOvr>
    <a:masterClrMapping/>
  </p:clrMapOvr>
  <p:transition advClick="0" advTm="5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0CECD-014F-2646-B699-A65AEF014D1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423248"/>
      </p:ext>
    </p:extLst>
  </p:cSld>
  <p:clrMapOvr>
    <a:masterClrMapping/>
  </p:clrMapOvr>
  <p:transition advClick="0" advTm="5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94162-01CD-B443-8EA8-3FDBC7087BD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000462"/>
      </p:ext>
    </p:extLst>
  </p:cSld>
  <p:clrMapOvr>
    <a:masterClrMapping/>
  </p:clrMapOvr>
  <p:transition advClick="0" advTm="5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85150-7D17-D942-BD18-529FF938FA0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00953"/>
      </p:ext>
    </p:extLst>
  </p:cSld>
  <p:clrMapOvr>
    <a:masterClrMapping/>
  </p:clrMapOvr>
  <p:transition advClick="0" advTm="5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207EC-BE94-DC49-896E-4A7974B1AE5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88608"/>
      </p:ext>
    </p:extLst>
  </p:cSld>
  <p:clrMapOvr>
    <a:masterClrMapping/>
  </p:clrMapOvr>
  <p:transition advClick="0" advTm="5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294218" y="179388"/>
            <a:ext cx="11899900" cy="14668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buFont typeface="Symbol" pitchFamily="-110" charset="2"/>
              <a:buChar char="-"/>
              <a:defRPr/>
            </a:pPr>
            <a:endParaRPr lang="en-US" altLang="fr-FR" sz="3600">
              <a:cs typeface="+mn-cs"/>
            </a:endParaRPr>
          </a:p>
        </p:txBody>
      </p:sp>
      <p:grpSp>
        <p:nvGrpSpPr>
          <p:cNvPr id="5" name="Grouper 10"/>
          <p:cNvGrpSpPr>
            <a:grpSpLocks/>
          </p:cNvGrpSpPr>
          <p:nvPr/>
        </p:nvGrpSpPr>
        <p:grpSpPr bwMode="auto">
          <a:xfrm>
            <a:off x="10225617" y="6300788"/>
            <a:ext cx="1919816" cy="1099362"/>
            <a:chOff x="2771800" y="3751953"/>
            <a:chExt cx="4032448" cy="3073291"/>
          </a:xfrm>
        </p:grpSpPr>
        <p:pic>
          <p:nvPicPr>
            <p:cNvPr id="6" name="Image 1" descr="logo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751953"/>
              <a:ext cx="3672408" cy="147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54548" y="5012314"/>
              <a:ext cx="2449700" cy="1812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9pPr>
            </a:lstStyle>
            <a:p>
              <a:pPr>
                <a:buFont typeface="Symbol" pitchFamily="-110" charset="2"/>
                <a:buChar char="-"/>
                <a:defRPr/>
              </a:pPr>
              <a:endParaRPr lang="en-GB" altLang="fr-FR" sz="3600">
                <a:cs typeface="+mn-cs"/>
              </a:endParaRPr>
            </a:p>
          </p:txBody>
        </p:sp>
      </p:grpSp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286001"/>
            <a:ext cx="10363200" cy="1287463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73248396"/>
      </p:ext>
    </p:extLst>
  </p:cSld>
  <p:clrMapOvr>
    <a:masterClrMapping/>
  </p:clrMapOvr>
  <p:transition advClick="0" advTm="5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61726"/>
      </p:ext>
    </p:extLst>
  </p:cSld>
  <p:clrMapOvr>
    <a:masterClrMapping/>
  </p:clrMapOvr>
  <p:transition advClick="0" advTm="5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9873672"/>
      </p:ext>
    </p:extLst>
  </p:cSld>
  <p:clrMapOvr>
    <a:masterClrMapping/>
  </p:clrMapOvr>
  <p:transition advClick="0" advTm="5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54307"/>
      </p:ext>
    </p:extLst>
  </p:cSld>
  <p:clrMapOvr>
    <a:masterClrMapping/>
  </p:clrMapOvr>
  <p:transition advClick="0" advTm="5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1034"/>
      </p:ext>
    </p:extLst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73196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75756"/>
      </p:ext>
    </p:extLst>
  </p:cSld>
  <p:clrMapOvr>
    <a:masterClrMapping/>
  </p:clrMapOvr>
  <p:transition advClick="0" advTm="5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551832"/>
      </p:ext>
    </p:extLst>
  </p:cSld>
  <p:clrMapOvr>
    <a:masterClrMapping/>
  </p:clrMapOvr>
  <p:transition advClick="0" advTm="5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7365106"/>
      </p:ext>
    </p:extLst>
  </p:cSld>
  <p:clrMapOvr>
    <a:masterClrMapping/>
  </p:clrMapOvr>
  <p:transition advClick="0" advTm="5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5336007"/>
      </p:ext>
    </p:extLst>
  </p:cSld>
  <p:clrMapOvr>
    <a:masterClrMapping/>
  </p:clrMapOvr>
  <p:transition advClick="0" advTm="5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2889"/>
      </p:ext>
    </p:extLst>
  </p:cSld>
  <p:clrMapOvr>
    <a:masterClrMapping/>
  </p:clrMapOvr>
  <p:transition advClick="0" advTm="5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78900" y="144464"/>
            <a:ext cx="2880784" cy="557053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36551" y="144464"/>
            <a:ext cx="8439149" cy="55705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76289"/>
      </p:ext>
    </p:extLst>
  </p:cSld>
  <p:clrMapOvr>
    <a:masterClrMapping/>
  </p:clrMapOvr>
  <p:transition advClick="0" advTm="5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D0C11-635B-D546-8713-F9DACF67F3F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48338"/>
      </p:ext>
    </p:extLst>
  </p:cSld>
  <p:clrMapOvr>
    <a:masterClrMapping/>
  </p:clrMapOvr>
  <p:transition advClick="0" advTm="5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69CF3-8F80-5448-8EED-D1594C00E8B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560722"/>
      </p:ext>
    </p:extLst>
  </p:cSld>
  <p:clrMapOvr>
    <a:masterClrMapping/>
  </p:clrMapOvr>
  <p:transition advClick="0" advTm="5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97201-D144-114B-9AE0-0228AC6DC192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68052"/>
      </p:ext>
    </p:extLst>
  </p:cSld>
  <p:clrMapOvr>
    <a:masterClrMapping/>
  </p:clrMapOvr>
  <p:transition advClick="0" advTm="5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0F2BD-4475-604E-8BA9-B1B74DC95D78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432986"/>
      </p:ext>
    </p:extLst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65FF430-A86A-408D-B4CD-0BDB219BC8FC}"/>
              </a:ext>
            </a:extLst>
          </p:cNvPr>
          <p:cNvGrpSpPr/>
          <p:nvPr userDrawn="1"/>
        </p:nvGrpSpPr>
        <p:grpSpPr>
          <a:xfrm>
            <a:off x="8766547" y="1684867"/>
            <a:ext cx="2664296" cy="4683693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0CA6DF50-6795-474E-9081-6511A6DF797F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E35AE172-B3BB-4E24-B958-0CB99851C0B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3492788A-995F-478E-A5F5-E0A3675E5DF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9A4EEAB5-7A36-43A2-9FDD-A2137FD0C0D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83787F9-8E6F-4588-9DA5-35FC3155494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E2B1047-A353-4F69-8E34-66CE0EF65D9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5" y="2096437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072E626-24D1-4140-9541-74DA99F2F3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9210534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5D311-C02F-7343-A4DB-EE87A9990F7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21913"/>
      </p:ext>
    </p:extLst>
  </p:cSld>
  <p:clrMapOvr>
    <a:masterClrMapping/>
  </p:clrMapOvr>
  <p:transition advClick="0" advTm="5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06A5C-022A-9946-95A8-67F2086D13D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63345"/>
      </p:ext>
    </p:extLst>
  </p:cSld>
  <p:clrMapOvr>
    <a:masterClrMapping/>
  </p:clrMapOvr>
  <p:transition advClick="0" advTm="5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CED10-926E-2844-ACD6-E690AC9619D8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589164"/>
      </p:ext>
    </p:extLst>
  </p:cSld>
  <p:clrMapOvr>
    <a:masterClrMapping/>
  </p:clrMapOvr>
  <p:transition advClick="0" advTm="5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ED2EB-1183-6342-B046-F6F48024B909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7004"/>
      </p:ext>
    </p:extLst>
  </p:cSld>
  <p:clrMapOvr>
    <a:masterClrMapping/>
  </p:clrMapOvr>
  <p:transition advClick="0" advTm="5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4E9E0-4D48-1C40-9963-36CA0AE799AA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57577"/>
      </p:ext>
    </p:extLst>
  </p:cSld>
  <p:clrMapOvr>
    <a:masterClrMapping/>
  </p:clrMapOvr>
  <p:transition advClick="0" advTm="5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65214-DB87-8743-B9A1-32EA6712C8DF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36159"/>
      </p:ext>
    </p:extLst>
  </p:cSld>
  <p:clrMapOvr>
    <a:masterClrMapping/>
  </p:clrMapOvr>
  <p:transition advClick="0" advTm="5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D215B-0827-C244-A029-A6C9E98803F3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87427"/>
      </p:ext>
    </p:extLst>
  </p:cSld>
  <p:clrMapOvr>
    <a:masterClrMapping/>
  </p:clrMapOvr>
  <p:transition advClick="0" advTm="5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56621-5BA5-0C41-99B2-D7716464F8C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102224"/>
      </p:ext>
    </p:extLst>
  </p:cSld>
  <p:clrMapOvr>
    <a:masterClrMapping/>
  </p:clrMapOvr>
  <p:transition advClick="0" advTm="5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4DEAF-EE30-3E42-91D0-49BEF98F203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149305"/>
      </p:ext>
    </p:extLst>
  </p:cSld>
  <p:clrMapOvr>
    <a:masterClrMapping/>
  </p:clrMapOvr>
  <p:transition advClick="0" advTm="5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5A2D6-6604-B34D-A70E-E059C5A8E85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901155"/>
      </p:ext>
    </p:extLst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363582"/>
      </p:ext>
    </p:extLst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C9D76-FF6C-EF45-846B-CB53C62BF72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578399"/>
      </p:ext>
    </p:extLst>
  </p:cSld>
  <p:clrMapOvr>
    <a:masterClrMapping/>
  </p:clrMapOvr>
  <p:transition advClick="0" advTm="5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0EEDE-889C-5C4A-B633-8181A641275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540591"/>
      </p:ext>
    </p:extLst>
  </p:cSld>
  <p:clrMapOvr>
    <a:masterClrMapping/>
  </p:clrMapOvr>
  <p:transition advClick="0" advTm="5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9C6C2-88CA-6741-932A-A6B2C65B3A3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662435"/>
      </p:ext>
    </p:extLst>
  </p:cSld>
  <p:clrMapOvr>
    <a:masterClrMapping/>
  </p:clrMapOvr>
  <p:transition advClick="0" advTm="5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6B8E7-3E09-134D-A0A5-28551324715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050533"/>
      </p:ext>
    </p:extLst>
  </p:cSld>
  <p:clrMapOvr>
    <a:masterClrMapping/>
  </p:clrMapOvr>
  <p:transition advClick="0" advTm="5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139B0-6761-E947-9AC6-B35E082A713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744775"/>
      </p:ext>
    </p:extLst>
  </p:cSld>
  <p:clrMapOvr>
    <a:masterClrMapping/>
  </p:clrMapOvr>
  <p:transition advClick="0" advTm="5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4B21A-D1D2-7747-9E8E-42ACA50EB71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7035"/>
      </p:ext>
    </p:extLst>
  </p:cSld>
  <p:clrMapOvr>
    <a:masterClrMapping/>
  </p:clrMapOvr>
  <p:transition advClick="0" advTm="5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CDE75-2C68-F442-9140-1B7AA8A2D4F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046563"/>
      </p:ext>
    </p:extLst>
  </p:cSld>
  <p:clrMapOvr>
    <a:masterClrMapping/>
  </p:clrMapOvr>
  <p:transition advClick="0" advTm="5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F0167-E65F-2945-BB68-C516F34232F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018835"/>
      </p:ext>
    </p:extLst>
  </p:cSld>
  <p:clrMapOvr>
    <a:masterClrMapping/>
  </p:clrMapOvr>
  <p:transition advClick="0" advTm="5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BD817-19A4-0443-868E-973F52E8C1A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886576"/>
      </p:ext>
    </p:extLst>
  </p:cSld>
  <p:clrMapOvr>
    <a:masterClrMapping/>
  </p:clrMapOvr>
  <p:transition advClick="0" advTm="5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6589F-A327-4848-A44F-43C9603D620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00497"/>
      </p:ext>
    </p:extLst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854BEA9-E6ED-4706-9550-8EE96CA069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1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721287"/>
      </p:ext>
    </p:extLst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988D0-D541-E745-9F10-43AF3662F46F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690342"/>
      </p:ext>
    </p:extLst>
  </p:cSld>
  <p:clrMapOvr>
    <a:masterClrMapping/>
  </p:clrMapOvr>
  <p:transition advClick="0" advTm="5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DEAC1-6381-3147-B568-97E3A3F2B849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08322"/>
      </p:ext>
    </p:extLst>
  </p:cSld>
  <p:clrMapOvr>
    <a:masterClrMapping/>
  </p:clrMapOvr>
  <p:transition advClick="0" advTm="5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00DEF-3FDC-5A4A-B8B9-B53210115DC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63078"/>
      </p:ext>
    </p:extLst>
  </p:cSld>
  <p:clrMapOvr>
    <a:masterClrMapping/>
  </p:clrMapOvr>
  <p:transition advClick="0" advTm="5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5EDD3-3A5E-B14D-944D-4F0B8623D37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37598"/>
      </p:ext>
    </p:extLst>
  </p:cSld>
  <p:clrMapOvr>
    <a:masterClrMapping/>
  </p:clrMapOvr>
  <p:transition advClick="0" advTm="5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11CE1-792C-1A48-ADF5-0AE0DAF3197B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51901"/>
      </p:ext>
    </p:extLst>
  </p:cSld>
  <p:clrMapOvr>
    <a:masterClrMapping/>
  </p:clrMapOvr>
  <p:transition advClick="0" advTm="5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43327-383B-5C4C-824B-6B2361D1D98B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75323"/>
      </p:ext>
    </p:extLst>
  </p:cSld>
  <p:clrMapOvr>
    <a:masterClrMapping/>
  </p:clrMapOvr>
  <p:transition advClick="0" advTm="5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7C9F4-AF4C-5344-99F9-B50C2D697EC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83673"/>
      </p:ext>
    </p:extLst>
  </p:cSld>
  <p:clrMapOvr>
    <a:masterClrMapping/>
  </p:clrMapOvr>
  <p:transition advClick="0" advTm="5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A99F9-5451-B643-9779-37AE71D8EFC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73389"/>
      </p:ext>
    </p:extLst>
  </p:cSld>
  <p:clrMapOvr>
    <a:masterClrMapping/>
  </p:clrMapOvr>
  <p:transition advClick="0" advTm="5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570A3-BB5F-E446-BE83-EF79F10C6D16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14378"/>
      </p:ext>
    </p:extLst>
  </p:cSld>
  <p:clrMapOvr>
    <a:masterClrMapping/>
  </p:clrMapOvr>
  <p:transition advClick="0" advTm="5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2C700-3806-CA40-8443-CF74E746B17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895574"/>
      </p:ext>
    </p:extLst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NUL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86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37" r:id="rId1"/>
    <p:sldLayoutId id="2147491338" r:id="rId2"/>
    <p:sldLayoutId id="2147491339" r:id="rId3"/>
    <p:sldLayoutId id="2147491340" r:id="rId4"/>
    <p:sldLayoutId id="2147491341" r:id="rId5"/>
    <p:sldLayoutId id="2147491342" r:id="rId6"/>
    <p:sldLayoutId id="2147491343" r:id="rId7"/>
    <p:sldLayoutId id="2147491344" r:id="rId8"/>
    <p:sldLayoutId id="2147491345" r:id="rId9"/>
    <p:sldLayoutId id="2147491346" r:id="rId10"/>
    <p:sldLayoutId id="2147491347" r:id="rId11"/>
    <p:sldLayoutId id="2147491348" r:id="rId12"/>
    <p:sldLayoutId id="2147491349" r:id="rId13"/>
    <p:sldLayoutId id="2147491350" r:id="rId14"/>
    <p:sldLayoutId id="2147491351" r:id="rId15"/>
    <p:sldLayoutId id="2147491352" r:id="rId16"/>
    <p:sldLayoutId id="2147491353" r:id="rId17"/>
    <p:sldLayoutId id="2147491354" r:id="rId18"/>
    <p:sldLayoutId id="2147491355" r:id="rId19"/>
    <p:sldLayoutId id="2147491356" r:id="rId2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9753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</a:t>
            </a:r>
          </a:p>
        </p:txBody>
      </p:sp>
      <p:sp>
        <p:nvSpPr>
          <p:cNvPr id="1027" name="Text Box 97"/>
          <p:cNvSpPr txBox="1">
            <a:spLocks noChangeArrowheads="1"/>
          </p:cNvSpPr>
          <p:nvPr/>
        </p:nvSpPr>
        <p:spPr bwMode="auto">
          <a:xfrm>
            <a:off x="886884" y="3436939"/>
            <a:ext cx="3962400" cy="473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None/>
              <a:defRPr/>
            </a:pPr>
            <a:endParaRPr lang="en-US" sz="2500" b="1">
              <a:solidFill>
                <a:schemeClr val="bg1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029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336551" y="144463"/>
            <a:ext cx="1152313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diapositive (modifié)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34" r:id="rId1"/>
    <p:sldLayoutId id="2147491248" r:id="rId2"/>
    <p:sldLayoutId id="2147491252" r:id="rId3"/>
    <p:sldLayoutId id="2147491249" r:id="rId4"/>
    <p:sldLayoutId id="2147491250" r:id="rId5"/>
    <p:sldLayoutId id="2147491251" r:id="rId6"/>
    <p:sldLayoutId id="2147491253" r:id="rId7"/>
    <p:sldLayoutId id="2147491254" r:id="rId8"/>
    <p:sldLayoutId id="2147491255" r:id="rId9"/>
    <p:sldLayoutId id="2147491256" r:id="rId10"/>
    <p:sldLayoutId id="2147491257" r:id="rId11"/>
    <p:sldLayoutId id="2147491389" r:id="rId12"/>
  </p:sldLayoutIdLst>
  <p:transition advClick="0" advTm="5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>
              <a:lumMod val="75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rgbClr val="EF2B2F"/>
        </a:buClr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lr>
          <a:srgbClr val="0E1B8D"/>
        </a:buClr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65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4pPr>
      <a:lvl5pPr marL="2025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5pPr>
      <a:lvl6pPr marL="2482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6pPr>
      <a:lvl7pPr marL="2940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7pPr>
      <a:lvl8pPr marL="3397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8pPr>
      <a:lvl9pPr marL="3854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 style du titre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Symbol" charset="0"/>
              <a:buChar char="-"/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Symbol" charset="0"/>
              <a:buChar char="-"/>
              <a:defRPr sz="1400">
                <a:latin typeface="Arial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3668DC-0801-7043-AC69-0405A1E9486A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58" r:id="rId1"/>
    <p:sldLayoutId id="2147491259" r:id="rId2"/>
    <p:sldLayoutId id="2147491260" r:id="rId3"/>
    <p:sldLayoutId id="2147491261" r:id="rId4"/>
    <p:sldLayoutId id="2147491262" r:id="rId5"/>
    <p:sldLayoutId id="2147491263" r:id="rId6"/>
    <p:sldLayoutId id="2147491264" r:id="rId7"/>
    <p:sldLayoutId id="2147491265" r:id="rId8"/>
    <p:sldLayoutId id="2147491266" r:id="rId9"/>
    <p:sldLayoutId id="2147491267" r:id="rId10"/>
    <p:sldLayoutId id="2147491268" r:id="rId11"/>
  </p:sldLayoutIdLst>
  <p:transition advClick="0" advTm="5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Times New Roman" charset="0"/>
              </a:defRPr>
            </a:lvl1pPr>
          </a:lstStyle>
          <a:p>
            <a:fld id="{E95A9FE2-B757-FA43-8FC7-D86EE3BA364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69" r:id="rId1"/>
    <p:sldLayoutId id="2147491270" r:id="rId2"/>
    <p:sldLayoutId id="2147491271" r:id="rId3"/>
    <p:sldLayoutId id="2147491272" r:id="rId4"/>
    <p:sldLayoutId id="2147491273" r:id="rId5"/>
    <p:sldLayoutId id="2147491274" r:id="rId6"/>
    <p:sldLayoutId id="2147491275" r:id="rId7"/>
    <p:sldLayoutId id="2147491276" r:id="rId8"/>
    <p:sldLayoutId id="2147491277" r:id="rId9"/>
    <p:sldLayoutId id="2147491278" r:id="rId10"/>
    <p:sldLayoutId id="2147491279" r:id="rId11"/>
  </p:sldLayoutIdLst>
  <p:transition advClick="0" advTm="5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9753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</a:t>
            </a:r>
          </a:p>
        </p:txBody>
      </p:sp>
      <p:sp>
        <p:nvSpPr>
          <p:cNvPr id="1027" name="Text Box 97"/>
          <p:cNvSpPr txBox="1">
            <a:spLocks noChangeArrowheads="1"/>
          </p:cNvSpPr>
          <p:nvPr/>
        </p:nvSpPr>
        <p:spPr bwMode="auto">
          <a:xfrm>
            <a:off x="886884" y="3436939"/>
            <a:ext cx="3962400" cy="473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None/>
              <a:defRPr/>
            </a:pPr>
            <a:endParaRPr lang="en-US" sz="2500" b="1">
              <a:solidFill>
                <a:schemeClr val="bg1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028" name="Rectangle 102"/>
          <p:cNvSpPr>
            <a:spLocks noChangeArrowheads="1"/>
          </p:cNvSpPr>
          <p:nvPr/>
        </p:nvSpPr>
        <p:spPr bwMode="auto">
          <a:xfrm flipH="1">
            <a:off x="-2117" y="-52388"/>
            <a:ext cx="12192001" cy="1249363"/>
          </a:xfrm>
          <a:prstGeom prst="rect">
            <a:avLst/>
          </a:prstGeom>
          <a:gradFill rotWithShape="1">
            <a:gsLst>
              <a:gs pos="0">
                <a:srgbClr val="00003B"/>
              </a:gs>
              <a:gs pos="100000">
                <a:srgbClr val="000080">
                  <a:alpha val="56000"/>
                </a:srgbClr>
              </a:gs>
            </a:gsLst>
            <a:lin ang="18900000" scaled="1"/>
          </a:gradFill>
          <a:ln w="95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buFont typeface="Symbol" pitchFamily="-110" charset="2"/>
              <a:buChar char="-"/>
              <a:defRPr/>
            </a:pPr>
            <a:endParaRPr lang="en-US" altLang="fr-FR" sz="3600">
              <a:cs typeface="+mn-cs"/>
            </a:endParaRPr>
          </a:p>
        </p:txBody>
      </p:sp>
      <p:sp>
        <p:nvSpPr>
          <p:cNvPr id="37893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336551" y="144463"/>
            <a:ext cx="1152313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diapositive (modifié)</a:t>
            </a:r>
          </a:p>
        </p:txBody>
      </p:sp>
      <p:grpSp>
        <p:nvGrpSpPr>
          <p:cNvPr id="37894" name="Grouper 10"/>
          <p:cNvGrpSpPr>
            <a:grpSpLocks/>
          </p:cNvGrpSpPr>
          <p:nvPr/>
        </p:nvGrpSpPr>
        <p:grpSpPr bwMode="auto">
          <a:xfrm>
            <a:off x="10225617" y="6300788"/>
            <a:ext cx="1919816" cy="1099362"/>
            <a:chOff x="2771800" y="3751953"/>
            <a:chExt cx="4032448" cy="3073291"/>
          </a:xfrm>
        </p:grpSpPr>
        <p:pic>
          <p:nvPicPr>
            <p:cNvPr id="37895" name="Image 1" descr="logo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751953"/>
              <a:ext cx="3672408" cy="147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4354548" y="5012314"/>
              <a:ext cx="2449700" cy="1812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9pPr>
            </a:lstStyle>
            <a:p>
              <a:pPr>
                <a:buFont typeface="Symbol" pitchFamily="-110" charset="2"/>
                <a:buChar char="-"/>
                <a:defRPr/>
              </a:pPr>
              <a:endParaRPr lang="en-GB" altLang="fr-FR" sz="360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35" r:id="rId1"/>
    <p:sldLayoutId id="2147491280" r:id="rId2"/>
    <p:sldLayoutId id="2147491281" r:id="rId3"/>
    <p:sldLayoutId id="2147491282" r:id="rId4"/>
    <p:sldLayoutId id="2147491283" r:id="rId5"/>
    <p:sldLayoutId id="2147491284" r:id="rId6"/>
    <p:sldLayoutId id="2147491285" r:id="rId7"/>
    <p:sldLayoutId id="2147491286" r:id="rId8"/>
    <p:sldLayoutId id="2147491287" r:id="rId9"/>
    <p:sldLayoutId id="2147491288" r:id="rId10"/>
    <p:sldLayoutId id="2147491289" r:id="rId11"/>
  </p:sldLayoutIdLst>
  <p:transition advClick="0" advTm="5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rgbClr val="EF2B2F"/>
        </a:buClr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lr>
          <a:srgbClr val="0E1B8D"/>
        </a:buClr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65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4pPr>
      <a:lvl5pPr marL="2025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5pPr>
      <a:lvl6pPr marL="24828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6pPr>
      <a:lvl7pPr marL="29400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7pPr>
      <a:lvl8pPr marL="33972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8pPr>
      <a:lvl9pPr marL="38544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 style du titre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Symbol" charset="0"/>
              <a:buChar char="-"/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Symbol" charset="0"/>
              <a:buChar char="-"/>
              <a:defRPr sz="1400">
                <a:latin typeface="Arial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BD323C-0233-4C43-B8E2-157E0918B710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90" r:id="rId1"/>
    <p:sldLayoutId id="2147491291" r:id="rId2"/>
    <p:sldLayoutId id="2147491292" r:id="rId3"/>
    <p:sldLayoutId id="2147491293" r:id="rId4"/>
    <p:sldLayoutId id="2147491294" r:id="rId5"/>
    <p:sldLayoutId id="2147491295" r:id="rId6"/>
    <p:sldLayoutId id="2147491296" r:id="rId7"/>
    <p:sldLayoutId id="2147491297" r:id="rId8"/>
    <p:sldLayoutId id="2147491298" r:id="rId9"/>
    <p:sldLayoutId id="2147491299" r:id="rId10"/>
    <p:sldLayoutId id="2147491300" r:id="rId11"/>
  </p:sldLayoutIdLst>
  <p:transition advClick="0" advTm="5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Times New Roman" charset="0"/>
              </a:defRPr>
            </a:lvl1pPr>
          </a:lstStyle>
          <a:p>
            <a:fld id="{84DAC5ED-F3BF-6244-A8E4-86390E5A206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01" r:id="rId1"/>
    <p:sldLayoutId id="2147491302" r:id="rId2"/>
    <p:sldLayoutId id="2147491303" r:id="rId3"/>
    <p:sldLayoutId id="2147491304" r:id="rId4"/>
    <p:sldLayoutId id="2147491305" r:id="rId5"/>
    <p:sldLayoutId id="2147491306" r:id="rId6"/>
    <p:sldLayoutId id="2147491307" r:id="rId7"/>
    <p:sldLayoutId id="2147491308" r:id="rId8"/>
    <p:sldLayoutId id="2147491309" r:id="rId9"/>
    <p:sldLayoutId id="2147491310" r:id="rId10"/>
    <p:sldLayoutId id="2147491311" r:id="rId11"/>
  </p:sldLayoutIdLst>
  <p:transition advClick="0" advTm="5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 style du titre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Symbol" charset="0"/>
              <a:buChar char="-"/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Symbol" charset="0"/>
              <a:buChar char="-"/>
              <a:defRPr sz="1400">
                <a:latin typeface="Arial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93D028-9A9F-3D4D-9EC7-D774862DDCD8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12" r:id="rId1"/>
    <p:sldLayoutId id="2147491313" r:id="rId2"/>
    <p:sldLayoutId id="2147491314" r:id="rId3"/>
    <p:sldLayoutId id="2147491315" r:id="rId4"/>
    <p:sldLayoutId id="2147491316" r:id="rId5"/>
    <p:sldLayoutId id="2147491317" r:id="rId6"/>
    <p:sldLayoutId id="2147491318" r:id="rId7"/>
    <p:sldLayoutId id="2147491319" r:id="rId8"/>
    <p:sldLayoutId id="2147491320" r:id="rId9"/>
    <p:sldLayoutId id="2147491321" r:id="rId10"/>
    <p:sldLayoutId id="2147491322" r:id="rId11"/>
  </p:sldLayoutIdLst>
  <p:transition advClick="0" advTm="5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Times New Roman" charset="0"/>
              </a:defRPr>
            </a:lvl1pPr>
          </a:lstStyle>
          <a:p>
            <a:fld id="{86A20E77-4222-7345-9FB1-67CA0D9746C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23" r:id="rId1"/>
    <p:sldLayoutId id="2147491324" r:id="rId2"/>
    <p:sldLayoutId id="2147491325" r:id="rId3"/>
    <p:sldLayoutId id="2147491326" r:id="rId4"/>
    <p:sldLayoutId id="2147491327" r:id="rId5"/>
    <p:sldLayoutId id="2147491328" r:id="rId6"/>
    <p:sldLayoutId id="2147491329" r:id="rId7"/>
    <p:sldLayoutId id="2147491330" r:id="rId8"/>
    <p:sldLayoutId id="2147491331" r:id="rId9"/>
    <p:sldLayoutId id="2147491332" r:id="rId10"/>
    <p:sldLayoutId id="2147491333" r:id="rId11"/>
  </p:sldLayoutIdLst>
  <p:transition advClick="0" advTm="5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hyperlink" Target="https://www.bretagne.ars.sante.fr/circulation-du-meningocoque-b-sur-rennes-metropole-les-autorites-lancent-une-campagne-de" TargetMode="Externa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re.meningo.campagne.mesvaccins.net/dashboard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F690_6A3D730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2484" flipH="1">
            <a:off x="-91394" y="3317514"/>
            <a:ext cx="12806449" cy="4690362"/>
          </a:xfrm>
          <a:custGeom>
            <a:avLst/>
            <a:gdLst/>
            <a:ahLst/>
            <a:cxnLst/>
            <a:rect l="l" t="t" r="r" b="b"/>
            <a:pathLst>
              <a:path w="19209673" h="7035543">
                <a:moveTo>
                  <a:pt x="19209673" y="0"/>
                </a:moveTo>
                <a:lnTo>
                  <a:pt x="0" y="0"/>
                </a:lnTo>
                <a:lnTo>
                  <a:pt x="0" y="7035543"/>
                </a:lnTo>
                <a:lnTo>
                  <a:pt x="19209673" y="7035543"/>
                </a:lnTo>
                <a:lnTo>
                  <a:pt x="19209673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400"/>
          </a:p>
        </p:txBody>
      </p:sp>
      <p:grpSp>
        <p:nvGrpSpPr>
          <p:cNvPr id="3" name="Group 3"/>
          <p:cNvGrpSpPr/>
          <p:nvPr/>
        </p:nvGrpSpPr>
        <p:grpSpPr>
          <a:xfrm>
            <a:off x="1132113" y="2077491"/>
            <a:ext cx="9927774" cy="1737938"/>
            <a:chOff x="0" y="0"/>
            <a:chExt cx="19855548" cy="34758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855545" cy="3475880"/>
            </a:xfrm>
            <a:custGeom>
              <a:avLst/>
              <a:gdLst/>
              <a:ahLst/>
              <a:cxnLst/>
              <a:rect l="l" t="t" r="r" b="b"/>
              <a:pathLst>
                <a:path w="19855545" h="3475880">
                  <a:moveTo>
                    <a:pt x="0" y="0"/>
                  </a:moveTo>
                  <a:lnTo>
                    <a:pt x="19855545" y="0"/>
                  </a:lnTo>
                  <a:lnTo>
                    <a:pt x="19855545" y="3475880"/>
                  </a:lnTo>
                  <a:lnTo>
                    <a:pt x="0" y="34758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1306" b="-61305"/>
              </a:stretch>
            </a:blipFill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9855548" cy="3475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20"/>
                </a:lnSpc>
                <a:buNone/>
              </a:pPr>
              <a:r>
                <a:rPr lang="en-US" b="1" dirty="0">
                  <a:solidFill>
                    <a:srgbClr val="104E80"/>
                  </a:solidFill>
                  <a:latin typeface="Aptos Bold"/>
                  <a:ea typeface="Aptos Bold"/>
                  <a:cs typeface="Aptos Bold"/>
                  <a:sym typeface="Aptos Bold"/>
                </a:rPr>
                <a:t>Monitoring a Serogroup B Meningococcal Vaccination Campaign in Rennes </a:t>
              </a:r>
              <a:r>
                <a:rPr lang="en-US" b="1" dirty="0" err="1">
                  <a:solidFill>
                    <a:srgbClr val="104E80"/>
                  </a:solidFill>
                  <a:latin typeface="Aptos Bold"/>
                  <a:ea typeface="Aptos Bold"/>
                  <a:cs typeface="Aptos Bold"/>
                  <a:sym typeface="Aptos Bold"/>
                </a:rPr>
                <a:t>Métropole</a:t>
              </a:r>
              <a:endParaRPr lang="en-US" b="1" dirty="0">
                <a:solidFill>
                  <a:srgbClr val="104E80"/>
                </a:solidFill>
                <a:latin typeface="Aptos Bold"/>
                <a:ea typeface="Aptos Bold"/>
                <a:cs typeface="Aptos Bold"/>
                <a:sym typeface="Aptos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22127" y="5888806"/>
            <a:ext cx="1494891" cy="624167"/>
            <a:chOff x="0" y="0"/>
            <a:chExt cx="2989783" cy="12483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89834" cy="1248283"/>
            </a:xfrm>
            <a:custGeom>
              <a:avLst/>
              <a:gdLst/>
              <a:ahLst/>
              <a:cxnLst/>
              <a:rect l="l" t="t" r="r" b="b"/>
              <a:pathLst>
                <a:path w="2989834" h="1248283">
                  <a:moveTo>
                    <a:pt x="0" y="0"/>
                  </a:moveTo>
                  <a:lnTo>
                    <a:pt x="2989834" y="0"/>
                  </a:lnTo>
                  <a:lnTo>
                    <a:pt x="2989834" y="1248283"/>
                  </a:lnTo>
                  <a:lnTo>
                    <a:pt x="0" y="1248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1" b="-3066"/>
              </a:stretch>
            </a:blipFill>
          </p:spPr>
          <p:txBody>
            <a:bodyPr/>
            <a:lstStyle/>
            <a:p>
              <a:endParaRPr lang="fr-FR" sz="24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11830" y="6006573"/>
            <a:ext cx="1124998" cy="388633"/>
            <a:chOff x="0" y="0"/>
            <a:chExt cx="2249996" cy="7772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49932" cy="777240"/>
            </a:xfrm>
            <a:custGeom>
              <a:avLst/>
              <a:gdLst/>
              <a:ahLst/>
              <a:cxnLst/>
              <a:rect l="l" t="t" r="r" b="b"/>
              <a:pathLst>
                <a:path w="2249932" h="777240">
                  <a:moveTo>
                    <a:pt x="0" y="0"/>
                  </a:moveTo>
                  <a:lnTo>
                    <a:pt x="2249932" y="0"/>
                  </a:lnTo>
                  <a:lnTo>
                    <a:pt x="2249932" y="777240"/>
                  </a:lnTo>
                  <a:lnTo>
                    <a:pt x="0" y="777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" b="-3"/>
              </a:stretch>
            </a:blipFill>
          </p:spPr>
          <p:txBody>
            <a:bodyPr/>
            <a:lstStyle/>
            <a:p>
              <a:endParaRPr lang="fr-FR" sz="24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038873" y="5662696"/>
            <a:ext cx="1860195" cy="848513"/>
            <a:chOff x="0" y="0"/>
            <a:chExt cx="3720389" cy="16970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20338" cy="1696974"/>
            </a:xfrm>
            <a:custGeom>
              <a:avLst/>
              <a:gdLst/>
              <a:ahLst/>
              <a:cxnLst/>
              <a:rect l="l" t="t" r="r" b="b"/>
              <a:pathLst>
                <a:path w="3720338" h="1696974">
                  <a:moveTo>
                    <a:pt x="0" y="0"/>
                  </a:moveTo>
                  <a:lnTo>
                    <a:pt x="3720338" y="0"/>
                  </a:lnTo>
                  <a:lnTo>
                    <a:pt x="3720338" y="1696974"/>
                  </a:lnTo>
                  <a:lnTo>
                    <a:pt x="0" y="1696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1" b="-2"/>
              </a:stretch>
            </a:blipFill>
          </p:spPr>
          <p:txBody>
            <a:bodyPr/>
            <a:lstStyle/>
            <a:p>
              <a:endParaRPr lang="fr-FR" sz="24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96000" y="1427476"/>
            <a:ext cx="2393569" cy="873652"/>
            <a:chOff x="0" y="0"/>
            <a:chExt cx="4787138" cy="1747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787138" cy="1747266"/>
            </a:xfrm>
            <a:custGeom>
              <a:avLst/>
              <a:gdLst/>
              <a:ahLst/>
              <a:cxnLst/>
              <a:rect l="l" t="t" r="r" b="b"/>
              <a:pathLst>
                <a:path w="4787138" h="1747266">
                  <a:moveTo>
                    <a:pt x="0" y="0"/>
                  </a:moveTo>
                  <a:lnTo>
                    <a:pt x="4787138" y="0"/>
                  </a:lnTo>
                  <a:lnTo>
                    <a:pt x="4787138" y="1747266"/>
                  </a:lnTo>
                  <a:lnTo>
                    <a:pt x="0" y="1747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" r="-4" b="-2"/>
              </a:stretch>
            </a:blipFill>
          </p:spPr>
          <p:txBody>
            <a:bodyPr/>
            <a:lstStyle/>
            <a:p>
              <a:endParaRPr lang="fr-FR" sz="24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35811" y="5926430"/>
            <a:ext cx="2448979" cy="584778"/>
            <a:chOff x="0" y="0"/>
            <a:chExt cx="4897958" cy="116955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98009" cy="1169543"/>
            </a:xfrm>
            <a:custGeom>
              <a:avLst/>
              <a:gdLst/>
              <a:ahLst/>
              <a:cxnLst/>
              <a:rect l="l" t="t" r="r" b="b"/>
              <a:pathLst>
                <a:path w="4898009" h="1169543">
                  <a:moveTo>
                    <a:pt x="0" y="0"/>
                  </a:moveTo>
                  <a:lnTo>
                    <a:pt x="4898009" y="0"/>
                  </a:lnTo>
                  <a:lnTo>
                    <a:pt x="4898009" y="1169543"/>
                  </a:lnTo>
                  <a:lnTo>
                    <a:pt x="0" y="1169543"/>
                  </a:lnTo>
                  <a:close/>
                </a:path>
              </a:pathLst>
            </a:custGeom>
            <a:solidFill>
              <a:srgbClr val="2294D4"/>
            </a:solidFill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4897958" cy="1169556"/>
            </a:xfrm>
            <a:prstGeom prst="rect">
              <a:avLst/>
            </a:prstGeom>
          </p:spPr>
          <p:txBody>
            <a:bodyPr lIns="33867" tIns="33867" rIns="33867" bIns="33867" rtlCol="0" anchor="t"/>
            <a:lstStyle/>
            <a:p>
              <a:pPr algn="ctr">
                <a:lnSpc>
                  <a:spcPts val="1919"/>
                </a:lnSpc>
                <a:buNone/>
              </a:pPr>
              <a:r>
                <a:rPr lang="en-US" sz="1600" dirty="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Groupe </a:t>
              </a:r>
              <a:r>
                <a:rPr lang="en-US" sz="1600" dirty="0" err="1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d’Etudes</a:t>
              </a:r>
              <a:r>
                <a:rPr lang="en-US" sz="1600" dirty="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 </a:t>
              </a:r>
              <a:r>
                <a:rPr lang="en-US" sz="1600" dirty="0" err="1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en</a:t>
              </a:r>
              <a:r>
                <a:rPr lang="en-US" sz="1600" dirty="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 </a:t>
              </a:r>
              <a:r>
                <a:rPr lang="en-US" sz="1600" dirty="0" err="1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Préventologie</a:t>
              </a:r>
              <a:endParaRPr lang="en-US" sz="16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69194" y="-6438460"/>
            <a:ext cx="7674013" cy="7598711"/>
            <a:chOff x="0" y="0"/>
            <a:chExt cx="15348026" cy="1519742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182346" cy="15182346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DEBF1"/>
              </a:solidFill>
            </p:spPr>
            <p:txBody>
              <a:bodyPr/>
              <a:lstStyle/>
              <a:p>
                <a:endParaRPr lang="fr-FR" sz="2400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5101" tIns="25101" rIns="25101" bIns="25101" rtlCol="0" anchor="ctr"/>
              <a:lstStyle/>
              <a:p>
                <a:pPr algn="ctr">
                  <a:lnSpc>
                    <a:spcPts val="751"/>
                  </a:lnSpc>
                </a:pPr>
                <a:endParaRPr sz="2400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799138" y="648534"/>
              <a:ext cx="14548888" cy="14548888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0F0">
                  <a:alpha val="25882"/>
                </a:srgbClr>
              </a:solidFill>
            </p:spPr>
            <p:txBody>
              <a:bodyPr/>
              <a:lstStyle/>
              <a:p>
                <a:endParaRPr lang="fr-FR" sz="240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5101" tIns="25101" rIns="25101" bIns="25101" rtlCol="0" anchor="ctr"/>
              <a:lstStyle/>
              <a:p>
                <a:pPr algn="ctr">
                  <a:lnSpc>
                    <a:spcPts val="751"/>
                  </a:lnSpc>
                </a:pPr>
                <a:endParaRPr sz="2400"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10708753" y="215795"/>
            <a:ext cx="1359707" cy="524097"/>
            <a:chOff x="0" y="0"/>
            <a:chExt cx="2719413" cy="104819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719412" cy="1048190"/>
            </a:xfrm>
            <a:custGeom>
              <a:avLst/>
              <a:gdLst/>
              <a:ahLst/>
              <a:cxnLst/>
              <a:rect l="l" t="t" r="r" b="b"/>
              <a:pathLst>
                <a:path w="2719412" h="1048190">
                  <a:moveTo>
                    <a:pt x="0" y="0"/>
                  </a:moveTo>
                  <a:lnTo>
                    <a:pt x="2719412" y="0"/>
                  </a:lnTo>
                  <a:lnTo>
                    <a:pt x="2719412" y="1048190"/>
                  </a:lnTo>
                  <a:lnTo>
                    <a:pt x="0" y="104819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551" b="-551"/>
              </a:stretch>
            </a:blipFill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2719413" cy="104819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1440"/>
                </a:lnSpc>
              </a:pPr>
              <a:r>
                <a:rPr lang="en-US" sz="1200" b="1">
                  <a:solidFill>
                    <a:srgbClr val="0F4E80"/>
                  </a:solidFill>
                  <a:latin typeface="Aptos Bold"/>
                  <a:ea typeface="Aptos Bold"/>
                  <a:cs typeface="Aptos Bold"/>
                  <a:sym typeface="Aptos Bold"/>
                </a:rPr>
                <a:t>11 March 2026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944631" y="1651114"/>
            <a:ext cx="2368131" cy="426377"/>
            <a:chOff x="0" y="0"/>
            <a:chExt cx="4736262" cy="852754"/>
          </a:xfrm>
        </p:grpSpPr>
        <p:sp>
          <p:nvSpPr>
            <p:cNvPr id="28" name="Freeform 28" descr="Une image contenant Graphique, Police, graphisme, typographie  Le contenu généré par l’IA peut être incorrect."/>
            <p:cNvSpPr/>
            <p:nvPr/>
          </p:nvSpPr>
          <p:spPr>
            <a:xfrm>
              <a:off x="0" y="0"/>
              <a:ext cx="4736211" cy="852805"/>
            </a:xfrm>
            <a:custGeom>
              <a:avLst/>
              <a:gdLst/>
              <a:ahLst/>
              <a:cxnLst/>
              <a:rect l="l" t="t" r="r" b="b"/>
              <a:pathLst>
                <a:path w="4736211" h="852805">
                  <a:moveTo>
                    <a:pt x="0" y="0"/>
                  </a:moveTo>
                  <a:lnTo>
                    <a:pt x="4736211" y="0"/>
                  </a:lnTo>
                  <a:lnTo>
                    <a:pt x="4736211" y="852805"/>
                  </a:lnTo>
                  <a:lnTo>
                    <a:pt x="0" y="852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60" r="-61" b="5"/>
              </a:stretch>
            </a:blipFill>
          </p:spPr>
          <p:txBody>
            <a:bodyPr/>
            <a:lstStyle/>
            <a:p>
              <a:endParaRPr lang="fr-FR" sz="24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1868122" y="-6438460"/>
            <a:ext cx="7259782" cy="7321061"/>
            <a:chOff x="0" y="0"/>
            <a:chExt cx="14519564" cy="14642121"/>
          </a:xfrm>
        </p:grpSpPr>
        <p:grpSp>
          <p:nvGrpSpPr>
            <p:cNvPr id="30" name="Group 30"/>
            <p:cNvGrpSpPr/>
            <p:nvPr/>
          </p:nvGrpSpPr>
          <p:grpSpPr>
            <a:xfrm>
              <a:off x="370494" y="1683243"/>
              <a:ext cx="12958878" cy="12958878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DEBF1"/>
              </a:solidFill>
            </p:spPr>
            <p:txBody>
              <a:bodyPr/>
              <a:lstStyle/>
              <a:p>
                <a:endParaRPr lang="fr-FR" sz="240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5101" tIns="25101" rIns="25101" bIns="25101" rtlCol="0" anchor="ctr"/>
              <a:lstStyle/>
              <a:p>
                <a:pPr algn="ctr">
                  <a:lnSpc>
                    <a:spcPts val="751"/>
                  </a:lnSpc>
                </a:pPr>
                <a:endParaRPr sz="2400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0" y="0"/>
              <a:ext cx="14519564" cy="14519564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0F0">
                  <a:alpha val="24706"/>
                </a:srgbClr>
              </a:solidFill>
            </p:spPr>
            <p:txBody>
              <a:bodyPr/>
              <a:lstStyle/>
              <a:p>
                <a:endParaRPr lang="fr-FR" sz="2400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5101" tIns="25101" rIns="25101" bIns="25101" rtlCol="0" anchor="ctr"/>
              <a:lstStyle/>
              <a:p>
                <a:pPr algn="ctr">
                  <a:lnSpc>
                    <a:spcPts val="751"/>
                  </a:lnSpc>
                </a:pPr>
                <a:endParaRPr sz="2400"/>
              </a:p>
            </p:txBody>
          </p:sp>
        </p:grpSp>
      </p:grpSp>
    </p:spTree>
  </p:cSld>
  <p:clrMapOvr>
    <a:masterClrMapping/>
  </p:clrMapOvr>
  <p:transition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B5FA49-1D82-432E-8DD3-A20D2FA8C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998538"/>
            <a:ext cx="29162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54000" rIns="54000" bIns="54000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79A9DA0-712B-4A1B-8DA4-5E3224B4A8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3820812"/>
            <a:ext cx="4743790" cy="14583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7EC500-5E3D-4643-A2AE-E4FCECFC20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5610" y="2198832"/>
            <a:ext cx="4597022" cy="13111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0A7EE8D-E5FA-834D-62A9-64F3238E73E1}"/>
              </a:ext>
            </a:extLst>
          </p:cNvPr>
          <p:cNvSpPr txBox="1"/>
          <p:nvPr/>
        </p:nvSpPr>
        <p:spPr>
          <a:xfrm>
            <a:off x="150769" y="6464872"/>
            <a:ext cx="116034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100" dirty="0">
                <a:solidFill>
                  <a:srgbClr val="00B0F0"/>
                </a:solidFill>
                <a:latin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Circulation du méningocoque B sur Rennes métropole : les autorités lancent une campagne de vaccination pour les jeunes de 15 à 24 ans | Agence régionale de santé Bretagne</a:t>
            </a:r>
            <a:endParaRPr lang="fr-FR" sz="1100" dirty="0">
              <a:solidFill>
                <a:srgbClr val="00B0F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66ABFE-CD41-7131-E1DF-ADBACB33E79A}"/>
              </a:ext>
            </a:extLst>
          </p:cNvPr>
          <p:cNvSpPr txBox="1">
            <a:spLocks/>
          </p:cNvSpPr>
          <p:nvPr/>
        </p:nvSpPr>
        <p:spPr bwMode="auto">
          <a:xfrm>
            <a:off x="4055094" y="211051"/>
            <a:ext cx="7588259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kern="0" dirty="0" err="1">
                <a:solidFill>
                  <a:srgbClr val="0F4E80"/>
                </a:solidFill>
                <a:latin typeface="Aptos" panose="020B0004020202020204" pitchFamily="34" charset="0"/>
              </a:rPr>
              <a:t>Regional</a:t>
            </a:r>
            <a:r>
              <a:rPr lang="fr-FR" sz="1800" b="1" kern="0" dirty="0">
                <a:solidFill>
                  <a:srgbClr val="0F4E80"/>
                </a:solidFill>
                <a:latin typeface="Aptos" panose="020B0004020202020204" pitchFamily="34" charset="0"/>
              </a:rPr>
              <a:t> </a:t>
            </a:r>
            <a:r>
              <a:rPr lang="fr-FR" sz="1800" b="1" kern="0" dirty="0" err="1">
                <a:solidFill>
                  <a:srgbClr val="0F4E80"/>
                </a:solidFill>
                <a:latin typeface="Aptos" panose="020B0004020202020204" pitchFamily="34" charset="0"/>
              </a:rPr>
              <a:t>Health</a:t>
            </a:r>
            <a:r>
              <a:rPr lang="fr-FR" sz="1800" b="1" kern="0" dirty="0">
                <a:solidFill>
                  <a:srgbClr val="0F4E80"/>
                </a:solidFill>
                <a:latin typeface="Aptos" panose="020B0004020202020204" pitchFamily="34" charset="0"/>
              </a:rPr>
              <a:t> Agency - </a:t>
            </a:r>
            <a:r>
              <a:rPr lang="fr-FR" sz="1800" b="1" kern="0" dirty="0" err="1">
                <a:solidFill>
                  <a:srgbClr val="0F4E80"/>
                </a:solidFill>
                <a:latin typeface="Aptos" panose="020B0004020202020204" pitchFamily="34" charset="0"/>
              </a:rPr>
              <a:t>Launching</a:t>
            </a:r>
            <a:r>
              <a:rPr lang="fr-FR" sz="1800" b="1" kern="0" dirty="0">
                <a:solidFill>
                  <a:srgbClr val="0F4E80"/>
                </a:solidFill>
                <a:latin typeface="Aptos" panose="020B0004020202020204" pitchFamily="34" charset="0"/>
              </a:rPr>
              <a:t> of a </a:t>
            </a:r>
            <a:r>
              <a:rPr lang="fr-FR" sz="1800" b="1" kern="0" dirty="0" err="1">
                <a:solidFill>
                  <a:srgbClr val="0F4E80"/>
                </a:solidFill>
                <a:latin typeface="Aptos" panose="020B0004020202020204" pitchFamily="34" charset="0"/>
              </a:rPr>
              <a:t>MenB</a:t>
            </a:r>
            <a:r>
              <a:rPr lang="fr-FR" sz="1800" b="1" kern="0" dirty="0">
                <a:solidFill>
                  <a:srgbClr val="0F4E80"/>
                </a:solidFill>
                <a:latin typeface="Aptos" panose="020B0004020202020204" pitchFamily="34" charset="0"/>
              </a:rPr>
              <a:t> vaccination </a:t>
            </a:r>
            <a:r>
              <a:rPr lang="fr-FR" sz="1800" b="1" kern="0" dirty="0" err="1">
                <a:solidFill>
                  <a:srgbClr val="0F4E80"/>
                </a:solidFill>
                <a:latin typeface="Aptos" panose="020B0004020202020204" pitchFamily="34" charset="0"/>
              </a:rPr>
              <a:t>campaign</a:t>
            </a:r>
            <a:endParaRPr lang="fr-FR" sz="1800" kern="0" dirty="0">
              <a:solidFill>
                <a:srgbClr val="0F4E80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E9322C-3E71-14C9-FF4D-601318B009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20" y="152289"/>
            <a:ext cx="1632823" cy="59598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3966F61-58DD-90BD-1E31-F6549D099C9B}"/>
              </a:ext>
            </a:extLst>
          </p:cNvPr>
          <p:cNvCxnSpPr/>
          <p:nvPr/>
        </p:nvCxnSpPr>
        <p:spPr bwMode="auto">
          <a:xfrm>
            <a:off x="3878319" y="152289"/>
            <a:ext cx="0" cy="641620"/>
          </a:xfrm>
          <a:prstGeom prst="line">
            <a:avLst/>
          </a:prstGeom>
          <a:noFill/>
          <a:ln w="38100" cap="flat" cmpd="sng" algn="ctr">
            <a:solidFill>
              <a:srgbClr val="104E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772120C-FB3D-0280-F489-8CF44B38E236}"/>
              </a:ext>
            </a:extLst>
          </p:cNvPr>
          <p:cNvSpPr txBox="1"/>
          <p:nvPr/>
        </p:nvSpPr>
        <p:spPr>
          <a:xfrm>
            <a:off x="1055272" y="924107"/>
            <a:ext cx="10081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Large-</a:t>
            </a:r>
            <a:r>
              <a:rPr lang="fr-FR" sz="2000" b="1" dirty="0" err="1">
                <a:solidFill>
                  <a:srgbClr val="FF0000"/>
                </a:solidFill>
                <a:latin typeface="Aptos" panose="020B0004020202020204" pitchFamily="34" charset="0"/>
              </a:rPr>
              <a:t>scale</a:t>
            </a: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 vaccination </a:t>
            </a:r>
            <a:r>
              <a:rPr lang="fr-FR" sz="2000" b="1" dirty="0" err="1">
                <a:solidFill>
                  <a:srgbClr val="FF0000"/>
                </a:solidFill>
                <a:latin typeface="Aptos" panose="020B0004020202020204" pitchFamily="34" charset="0"/>
              </a:rPr>
              <a:t>campaign</a:t>
            </a: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Aptos" panose="020B0004020202020204" pitchFamily="34" charset="0"/>
              </a:rPr>
              <a:t>launched</a:t>
            </a: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Aptos" panose="020B0004020202020204" pitchFamily="34" charset="0"/>
              </a:rPr>
              <a:t>targeting</a:t>
            </a: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Aptos" panose="020B0004020202020204" pitchFamily="34" charset="0"/>
              </a:rPr>
              <a:t>approximately</a:t>
            </a: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 100,000 people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9539703-54C0-6B84-D5D8-DD299D6B1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49" y="1555361"/>
            <a:ext cx="6522624" cy="435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 national expert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committee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met on 26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February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2025,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involving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:</a:t>
            </a:r>
          </a:p>
          <a:p>
            <a:pPr marL="627063" marR="0" lvl="0" indent="-2587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Regional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Health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Agency of Bretagne (ARS Bretagne)</a:t>
            </a:r>
          </a:p>
          <a:p>
            <a:pPr marL="627063" marR="0" lvl="0" indent="-2587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Rennes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University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Hospital (CHU de Rennes)</a:t>
            </a:r>
          </a:p>
          <a:p>
            <a:pPr marL="627063" marR="0" lvl="0" indent="-2587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National Reference Center (CNR)</a:t>
            </a:r>
          </a:p>
          <a:p>
            <a:pPr marL="627063" marR="0" lvl="0" indent="-2587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Santé publique France</a:t>
            </a:r>
          </a:p>
          <a:p>
            <a:pPr marL="627063" marR="0" lvl="0" indent="-2587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Directorate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General for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Health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(DGS)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Following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this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assessment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and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existing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recommendations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,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health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authorities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decided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to propose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MenB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vaccination to populations at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higher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risk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:</a:t>
            </a:r>
          </a:p>
          <a:p>
            <a:pPr marL="627063" marR="0" lvl="0" indent="-2587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Students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of Rennes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School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of Business</a:t>
            </a:r>
          </a:p>
          <a:p>
            <a:pPr marL="627063" marR="0" lvl="0" indent="-2587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Young people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aged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15–24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years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living,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studying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, or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attending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school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in Rennes Métropole</a:t>
            </a:r>
          </a:p>
          <a:p>
            <a:pPr marL="627063" marR="0" lvl="0" indent="-2587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Total population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concerned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: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approximately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100,000 </a:t>
            </a:r>
            <a:r>
              <a:rPr kumimoji="0" lang="fr-FR" altLang="fr-FR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individuals</a:t>
            </a:r>
            <a:endParaRPr kumimoji="0" lang="fr-FR" altLang="fr-FR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10" name="Image 9" descr="Une image contenant Graphique, Police, graphisme, typographie&#10;&#10;Le contenu généré par l’IA peut être incorrect.">
            <a:extLst>
              <a:ext uri="{FF2B5EF4-FFF2-40B4-BE49-F238E27FC236}">
                <a16:creationId xmlns:a16="http://schemas.microsoft.com/office/drawing/2014/main" id="{57FDFB45-256A-9EE3-EB13-8EEDB0915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893" y="237090"/>
            <a:ext cx="1402777" cy="2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8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1E73C02-B5E6-A089-97D2-A9A391FEBC4A}"/>
              </a:ext>
            </a:extLst>
          </p:cNvPr>
          <p:cNvSpPr txBox="1">
            <a:spLocks/>
          </p:cNvSpPr>
          <p:nvPr/>
        </p:nvSpPr>
        <p:spPr bwMode="auto">
          <a:xfrm>
            <a:off x="4055094" y="211051"/>
            <a:ext cx="7588259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dirty="0" err="1">
                <a:latin typeface="Aptos" panose="020B0004020202020204" pitchFamily="34" charset="0"/>
              </a:rPr>
              <a:t>Implementation</a:t>
            </a:r>
            <a:r>
              <a:rPr lang="fr-FR" sz="1800" b="1" dirty="0">
                <a:latin typeface="Aptos" panose="020B0004020202020204" pitchFamily="34" charset="0"/>
              </a:rPr>
              <a:t> of the </a:t>
            </a:r>
            <a:r>
              <a:rPr lang="fr-FR" sz="1800" b="1" dirty="0" err="1">
                <a:latin typeface="Aptos" panose="020B0004020202020204" pitchFamily="34" charset="0"/>
              </a:rPr>
              <a:t>MenB</a:t>
            </a:r>
            <a:r>
              <a:rPr lang="fr-FR" sz="1800" b="1" dirty="0">
                <a:latin typeface="Aptos" panose="020B0004020202020204" pitchFamily="34" charset="0"/>
              </a:rPr>
              <a:t> Vaccination Campaign</a:t>
            </a:r>
            <a:endParaRPr lang="fr-FR" sz="1800" b="1" kern="0" dirty="0">
              <a:solidFill>
                <a:srgbClr val="0F4E80"/>
              </a:solidFill>
              <a:latin typeface="Aptos" panose="020B00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DBD23E-09C0-721E-6A17-89BE96EB8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20" y="152289"/>
            <a:ext cx="1632823" cy="59598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5253255-F584-4892-4721-7CB36137E23A}"/>
              </a:ext>
            </a:extLst>
          </p:cNvPr>
          <p:cNvCxnSpPr/>
          <p:nvPr/>
        </p:nvCxnSpPr>
        <p:spPr bwMode="auto">
          <a:xfrm>
            <a:off x="3878319" y="152289"/>
            <a:ext cx="0" cy="641620"/>
          </a:xfrm>
          <a:prstGeom prst="line">
            <a:avLst/>
          </a:prstGeom>
          <a:noFill/>
          <a:ln w="38100" cap="flat" cmpd="sng" algn="ctr">
            <a:solidFill>
              <a:srgbClr val="104E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">
            <a:extLst>
              <a:ext uri="{FF2B5EF4-FFF2-40B4-BE49-F238E27FC236}">
                <a16:creationId xmlns:a16="http://schemas.microsoft.com/office/drawing/2014/main" id="{9FEF7256-8486-51E6-7AEA-5B7E210F3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603" y="1542451"/>
            <a:ext cx="9215921" cy="411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Campaign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launched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on 3 March 2025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Five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temporary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vaccination centers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established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Use of a single vaccine for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operational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reasons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: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Bexsero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® (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two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doses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administered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one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month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apart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Target population:</a:t>
            </a:r>
          </a:p>
          <a:p>
            <a:pPr marL="941388" marR="0" lvl="0" indent="-2587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Students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and staff of Rennes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School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of Business,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where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cases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were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identified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941388" marR="0" lvl="0" indent="-2587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Young people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aged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15–24 living,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studying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, or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working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in Rennes Métropole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Digital monitoring of the vaccination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campaign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Vaccination centers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equipped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with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a SaaS-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based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vaccine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traceability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software,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including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:</a:t>
            </a:r>
          </a:p>
          <a:p>
            <a:pPr marL="900113" marR="0" lvl="0" indent="-2587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Integration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of the vaccination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schedule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900113" marR="0" lvl="0" indent="-2587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Decision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-support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tools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for vaccination</a:t>
            </a:r>
          </a:p>
          <a:p>
            <a:pPr marL="900113" marR="0" lvl="0" indent="-2587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Real-time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dashboard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and data transmission to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health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authorities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2" name="Image 1" descr="Une image contenant Graphique, Police, graphisme, typographie&#10;&#10;Le contenu généré par l’IA peut être incorrect.">
            <a:extLst>
              <a:ext uri="{FF2B5EF4-FFF2-40B4-BE49-F238E27FC236}">
                <a16:creationId xmlns:a16="http://schemas.microsoft.com/office/drawing/2014/main" id="{2A0F2AA7-9FD5-5DCD-68D0-6D96C9632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93" y="237090"/>
            <a:ext cx="1402777" cy="2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12923"/>
      </p:ext>
    </p:extLst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478B5A-5237-802B-20A2-E1DA744B2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93" y="1544656"/>
            <a:ext cx="5235920" cy="3316574"/>
          </a:xfrm>
        </p:spPr>
        <p:txBody>
          <a:bodyPr/>
          <a:lstStyle/>
          <a:p>
            <a:pPr marL="0" indent="0">
              <a:buNone/>
            </a:pPr>
            <a:r>
              <a:rPr lang="fr-FR" sz="1400" dirty="0">
                <a:latin typeface="Aptos" panose="020B0004020202020204" pitchFamily="34" charset="0"/>
              </a:rPr>
              <a:t>Rapid </a:t>
            </a:r>
            <a:r>
              <a:rPr lang="fr-FR" sz="1400" dirty="0" err="1">
                <a:latin typeface="Aptos" panose="020B0004020202020204" pitchFamily="34" charset="0"/>
              </a:rPr>
              <a:t>mobilization</a:t>
            </a:r>
            <a:r>
              <a:rPr lang="fr-FR" sz="1400" dirty="0">
                <a:latin typeface="Aptos" panose="020B0004020202020204" pitchFamily="34" charset="0"/>
              </a:rPr>
              <a:t> of digital </a:t>
            </a:r>
            <a:r>
              <a:rPr lang="fr-FR" sz="1400" dirty="0" err="1">
                <a:latin typeface="Aptos" panose="020B0004020202020204" pitchFamily="34" charset="0"/>
              </a:rPr>
              <a:t>tools</a:t>
            </a:r>
            <a:r>
              <a:rPr lang="fr-FR" sz="1400" dirty="0">
                <a:latin typeface="Aptos" panose="020B0004020202020204" pitchFamily="34" charset="0"/>
              </a:rPr>
              <a:t> in a </a:t>
            </a:r>
            <a:r>
              <a:rPr lang="fr-FR" sz="1400" dirty="0" err="1">
                <a:latin typeface="Aptos" panose="020B0004020202020204" pitchFamily="34" charset="0"/>
              </a:rPr>
              <a:t>crisis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context</a:t>
            </a:r>
            <a:endParaRPr lang="fr-FR" sz="1400" dirty="0">
              <a:latin typeface="Aptos" panose="020B0004020202020204" pitchFamily="34" charset="0"/>
            </a:endParaRPr>
          </a:p>
          <a:p>
            <a:pPr marL="495300" indent="-288925">
              <a:buClr>
                <a:srgbClr val="0F4E80"/>
              </a:buClr>
              <a:buFont typeface="Arial" panose="020B0604020202020204" pitchFamily="34" charset="0"/>
              <a:buChar char="•"/>
            </a:pPr>
            <a:r>
              <a:rPr lang="fr-FR" sz="1400" dirty="0" err="1">
                <a:latin typeface="Aptos" panose="020B0004020202020204" pitchFamily="34" charset="0"/>
              </a:rPr>
              <a:t>Decision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taken</a:t>
            </a:r>
            <a:r>
              <a:rPr lang="fr-FR" sz="1400" dirty="0">
                <a:latin typeface="Aptos" panose="020B0004020202020204" pitchFamily="34" charset="0"/>
              </a:rPr>
              <a:t> on 26 </a:t>
            </a:r>
            <a:r>
              <a:rPr lang="fr-FR" sz="1400" dirty="0" err="1">
                <a:latin typeface="Aptos" panose="020B0004020202020204" pitchFamily="34" charset="0"/>
              </a:rPr>
              <a:t>February</a:t>
            </a:r>
            <a:r>
              <a:rPr lang="fr-FR" sz="1400" dirty="0">
                <a:latin typeface="Aptos" panose="020B0004020202020204" pitchFamily="34" charset="0"/>
              </a:rPr>
              <a:t> → </a:t>
            </a:r>
            <a:r>
              <a:rPr lang="fr-FR" sz="1400" dirty="0" err="1">
                <a:latin typeface="Aptos" panose="020B0004020202020204" pitchFamily="34" charset="0"/>
              </a:rPr>
              <a:t>operational</a:t>
            </a:r>
            <a:r>
              <a:rPr lang="fr-FR" sz="1400" dirty="0">
                <a:latin typeface="Aptos" panose="020B0004020202020204" pitchFamily="34" charset="0"/>
              </a:rPr>
              <a:t> platform </a:t>
            </a:r>
            <a:r>
              <a:rPr lang="fr-FR" sz="1400" dirty="0" err="1">
                <a:latin typeface="Aptos" panose="020B0004020202020204" pitchFamily="34" charset="0"/>
              </a:rPr>
              <a:t>available</a:t>
            </a:r>
            <a:r>
              <a:rPr lang="fr-FR" sz="1400" dirty="0">
                <a:latin typeface="Aptos" panose="020B0004020202020204" pitchFamily="34" charset="0"/>
              </a:rPr>
              <a:t> by 3 March</a:t>
            </a:r>
          </a:p>
          <a:p>
            <a:pPr marL="495300" indent="-288925">
              <a:buClr>
                <a:srgbClr val="0F4E8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Aptos" panose="020B0004020202020204" pitchFamily="34" charset="0"/>
              </a:rPr>
              <a:t>Digital </a:t>
            </a:r>
            <a:r>
              <a:rPr lang="fr-FR" sz="1400" dirty="0" err="1">
                <a:latin typeface="Aptos" panose="020B0004020202020204" pitchFamily="34" charset="0"/>
              </a:rPr>
              <a:t>tools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enabled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rapid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organization</a:t>
            </a:r>
            <a:r>
              <a:rPr lang="fr-FR" sz="1400" dirty="0">
                <a:latin typeface="Aptos" panose="020B0004020202020204" pitchFamily="34" charset="0"/>
              </a:rPr>
              <a:t>, </a:t>
            </a:r>
            <a:r>
              <a:rPr lang="fr-FR" sz="1400" dirty="0" err="1">
                <a:latin typeface="Aptos" panose="020B0004020202020204" pitchFamily="34" charset="0"/>
              </a:rPr>
              <a:t>targeting</a:t>
            </a:r>
            <a:r>
              <a:rPr lang="fr-FR" sz="1400" dirty="0">
                <a:latin typeface="Aptos" panose="020B0004020202020204" pitchFamily="34" charset="0"/>
              </a:rPr>
              <a:t>, and monitoring of the vaccination </a:t>
            </a:r>
            <a:r>
              <a:rPr lang="fr-FR" sz="1400" dirty="0" err="1">
                <a:latin typeface="Aptos" panose="020B0004020202020204" pitchFamily="34" charset="0"/>
              </a:rPr>
              <a:t>campaign</a:t>
            </a:r>
            <a:endParaRPr lang="fr-FR" sz="1400" dirty="0">
              <a:latin typeface="Aptos" panose="020B0004020202020204" pitchFamily="34" charset="0"/>
            </a:endParaRPr>
          </a:p>
          <a:p>
            <a:pPr marL="495300" indent="-288925">
              <a:buClr>
                <a:srgbClr val="0F4E80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ptos" panose="020B0004020202020204" pitchFamily="34" charset="0"/>
              </a:rPr>
              <a:t>Use of the </a:t>
            </a:r>
            <a:r>
              <a:rPr lang="fr-FR" sz="1400" dirty="0" err="1">
                <a:latin typeface="Aptos" panose="020B0004020202020204" pitchFamily="34" charset="0"/>
              </a:rPr>
              <a:t>existing</a:t>
            </a:r>
            <a:r>
              <a:rPr lang="fr-FR" sz="1400" dirty="0">
                <a:latin typeface="Aptos" panose="020B0004020202020204" pitchFamily="34" charset="0"/>
              </a:rPr>
              <a:t> COLIBRI platform</a:t>
            </a:r>
          </a:p>
          <a:p>
            <a:pPr marL="495300" indent="-288925">
              <a:buClr>
                <a:srgbClr val="0F4E8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Aptos" panose="020B0004020202020204" pitchFamily="34" charset="0"/>
              </a:rPr>
              <a:t>COLIBRI, a </a:t>
            </a:r>
            <a:r>
              <a:rPr lang="fr-FR" sz="1400" dirty="0" err="1">
                <a:latin typeface="Aptos" panose="020B0004020202020204" pitchFamily="34" charset="0"/>
              </a:rPr>
              <a:t>field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operations</a:t>
            </a:r>
            <a:r>
              <a:rPr lang="fr-FR" sz="1400" dirty="0">
                <a:latin typeface="Aptos" panose="020B0004020202020204" pitchFamily="34" charset="0"/>
              </a:rPr>
              <a:t> software </a:t>
            </a:r>
            <a:r>
              <a:rPr lang="fr-FR" sz="1400" dirty="0" err="1">
                <a:latin typeface="Aptos" panose="020B0004020202020204" pitchFamily="34" charset="0"/>
              </a:rPr>
              <a:t>already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used</a:t>
            </a:r>
            <a:r>
              <a:rPr lang="fr-FR" sz="1400" dirty="0">
                <a:latin typeface="Aptos" panose="020B0004020202020204" pitchFamily="34" charset="0"/>
              </a:rPr>
              <a:t> by vaccination centers in 13 French </a:t>
            </a:r>
            <a:r>
              <a:rPr lang="fr-FR" sz="1400" dirty="0" err="1">
                <a:latin typeface="Aptos" panose="020B0004020202020204" pitchFamily="34" charset="0"/>
              </a:rPr>
              <a:t>regions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during</a:t>
            </a:r>
            <a:r>
              <a:rPr lang="fr-FR" sz="1400" dirty="0">
                <a:latin typeface="Aptos" panose="020B0004020202020204" pitchFamily="34" charset="0"/>
              </a:rPr>
              <a:t> the HPV vaccination </a:t>
            </a:r>
            <a:r>
              <a:rPr lang="fr-FR" sz="1400" dirty="0" err="1">
                <a:latin typeface="Aptos" panose="020B0004020202020204" pitchFamily="34" charset="0"/>
              </a:rPr>
              <a:t>campaign</a:t>
            </a:r>
            <a:endParaRPr lang="fr-FR" sz="1400" dirty="0">
              <a:latin typeface="Aptos" panose="020B0004020202020204" pitchFamily="34" charset="0"/>
            </a:endParaRPr>
          </a:p>
          <a:p>
            <a:pPr marL="495300" indent="-288925">
              <a:buClr>
                <a:srgbClr val="0F4E80"/>
              </a:buClr>
              <a:buFont typeface="Arial" panose="020B0604020202020204" pitchFamily="34" charset="0"/>
              <a:buChar char="•"/>
            </a:pPr>
            <a:r>
              <a:rPr lang="fr-FR" sz="1400" dirty="0" err="1">
                <a:latin typeface="Aptos" panose="020B0004020202020204" pitchFamily="34" charset="0"/>
              </a:rPr>
              <a:t>Enabled</a:t>
            </a:r>
            <a:r>
              <a:rPr lang="fr-FR" sz="1400" dirty="0">
                <a:latin typeface="Aptos" panose="020B0004020202020204" pitchFamily="34" charset="0"/>
              </a:rPr>
              <a:t> vaccination centers to </a:t>
            </a:r>
            <a:r>
              <a:rPr lang="fr-FR" sz="1400" dirty="0" err="1">
                <a:latin typeface="Aptos" panose="020B0004020202020204" pitchFamily="34" charset="0"/>
              </a:rPr>
              <a:t>rapidly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organize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operations</a:t>
            </a:r>
            <a:r>
              <a:rPr lang="fr-FR" sz="1400" dirty="0">
                <a:latin typeface="Aptos" panose="020B0004020202020204" pitchFamily="34" charset="0"/>
              </a:rPr>
              <a:t> and </a:t>
            </a:r>
            <a:r>
              <a:rPr lang="fr-FR" sz="1400" dirty="0" err="1">
                <a:latin typeface="Aptos" panose="020B0004020202020204" pitchFamily="34" charset="0"/>
              </a:rPr>
              <a:t>collect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field</a:t>
            </a:r>
            <a:r>
              <a:rPr lang="fr-FR" sz="1400" dirty="0">
                <a:latin typeface="Aptos" panose="020B0004020202020204" pitchFamily="34" charset="0"/>
              </a:rPr>
              <a:t> data</a:t>
            </a:r>
          </a:p>
          <a:p>
            <a:pPr marL="0" indent="0">
              <a:buNone/>
            </a:pPr>
            <a:endParaRPr lang="fr-FR" sz="1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ptos" panose="020B0004020202020204" pitchFamily="34" charset="0"/>
              </a:rPr>
              <a:t>All </a:t>
            </a:r>
            <a:r>
              <a:rPr lang="fr-FR" sz="1400" dirty="0" err="1">
                <a:latin typeface="Aptos" panose="020B0004020202020204" pitchFamily="34" charset="0"/>
              </a:rPr>
              <a:t>operational</a:t>
            </a:r>
            <a:r>
              <a:rPr lang="fr-FR" sz="1400" dirty="0">
                <a:latin typeface="Aptos" panose="020B0004020202020204" pitchFamily="34" charset="0"/>
              </a:rPr>
              <a:t> data </a:t>
            </a:r>
            <a:r>
              <a:rPr lang="fr-FR" sz="1400" dirty="0" err="1">
                <a:latin typeface="Aptos" panose="020B0004020202020204" pitchFamily="34" charset="0"/>
              </a:rPr>
              <a:t>were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centralized</a:t>
            </a:r>
            <a:r>
              <a:rPr lang="fr-FR" sz="1400" dirty="0">
                <a:latin typeface="Aptos" panose="020B0004020202020204" pitchFamily="34" charset="0"/>
              </a:rPr>
              <a:t> and </a:t>
            </a:r>
            <a:r>
              <a:rPr lang="fr-FR" sz="1400" dirty="0" err="1">
                <a:latin typeface="Aptos" panose="020B0004020202020204" pitchFamily="34" charset="0"/>
              </a:rPr>
              <a:t>visualized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through</a:t>
            </a:r>
            <a:r>
              <a:rPr lang="fr-FR" sz="1400" dirty="0">
                <a:latin typeface="Aptos" panose="020B0004020202020204" pitchFamily="34" charset="0"/>
              </a:rPr>
              <a:t> a </a:t>
            </a:r>
            <a:r>
              <a:rPr lang="fr-FR" sz="1400" dirty="0" err="1">
                <a:latin typeface="Aptos" panose="020B0004020202020204" pitchFamily="34" charset="0"/>
              </a:rPr>
              <a:t>dedicated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dashboard</a:t>
            </a:r>
            <a:endParaRPr lang="fr-FR" sz="1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7035A8D-2D82-9DB9-01BB-B0245473C66D}"/>
              </a:ext>
            </a:extLst>
          </p:cNvPr>
          <p:cNvSpPr txBox="1"/>
          <p:nvPr/>
        </p:nvSpPr>
        <p:spPr>
          <a:xfrm>
            <a:off x="7722235" y="6257984"/>
            <a:ext cx="4103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200" dirty="0">
                <a:solidFill>
                  <a:schemeClr val="accent6"/>
                </a:solidFill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https://bre.meningo.campagne.mesvaccins.net/dashboard</a:t>
            </a:r>
            <a:endParaRPr lang="fr-FR" sz="1200" dirty="0">
              <a:solidFill>
                <a:schemeClr val="accent6"/>
              </a:solidFill>
              <a:latin typeface="Aptos" panose="020B00040202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C2FE90B-FC5E-3F95-5F6A-C94CF502CC7B}"/>
              </a:ext>
            </a:extLst>
          </p:cNvPr>
          <p:cNvSpPr txBox="1">
            <a:spLocks/>
          </p:cNvSpPr>
          <p:nvPr/>
        </p:nvSpPr>
        <p:spPr bwMode="auto">
          <a:xfrm>
            <a:off x="4055094" y="211051"/>
            <a:ext cx="7588259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dirty="0" err="1">
                <a:latin typeface="Aptos" panose="020B0004020202020204" pitchFamily="34" charset="0"/>
              </a:rPr>
              <a:t>Implementation</a:t>
            </a:r>
            <a:r>
              <a:rPr lang="fr-FR" sz="1800" b="1" dirty="0">
                <a:latin typeface="Aptos" panose="020B0004020202020204" pitchFamily="34" charset="0"/>
              </a:rPr>
              <a:t> of the </a:t>
            </a:r>
            <a:r>
              <a:rPr lang="fr-FR" sz="1800" b="1" dirty="0" err="1">
                <a:latin typeface="Aptos" panose="020B0004020202020204" pitchFamily="34" charset="0"/>
              </a:rPr>
              <a:t>MenB</a:t>
            </a:r>
            <a:r>
              <a:rPr lang="fr-FR" sz="1800" b="1" dirty="0">
                <a:latin typeface="Aptos" panose="020B0004020202020204" pitchFamily="34" charset="0"/>
              </a:rPr>
              <a:t> Vaccination Campaign</a:t>
            </a:r>
            <a:endParaRPr lang="fr-FR" sz="1800" b="1" kern="0" dirty="0">
              <a:solidFill>
                <a:srgbClr val="0F4E80"/>
              </a:solidFill>
              <a:latin typeface="Aptos" panose="020B00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5F6AF34-D8B7-1B9F-80A0-A229FDC83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20" y="152289"/>
            <a:ext cx="1632823" cy="59598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06BCC76-DA7D-D220-1F9D-117A511004FE}"/>
              </a:ext>
            </a:extLst>
          </p:cNvPr>
          <p:cNvCxnSpPr/>
          <p:nvPr/>
        </p:nvCxnSpPr>
        <p:spPr bwMode="auto">
          <a:xfrm>
            <a:off x="3878319" y="152289"/>
            <a:ext cx="0" cy="641620"/>
          </a:xfrm>
          <a:prstGeom prst="line">
            <a:avLst/>
          </a:prstGeom>
          <a:noFill/>
          <a:ln w="38100" cap="flat" cmpd="sng" algn="ctr">
            <a:solidFill>
              <a:srgbClr val="104E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39E1CFA-0CCE-E521-8827-27A5EA721A08}"/>
              </a:ext>
            </a:extLst>
          </p:cNvPr>
          <p:cNvSpPr txBox="1"/>
          <p:nvPr/>
        </p:nvSpPr>
        <p:spPr>
          <a:xfrm>
            <a:off x="1055270" y="898127"/>
            <a:ext cx="10081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Dashboard - Digital Support for a Rapid Vaccination Campaign</a:t>
            </a:r>
          </a:p>
        </p:txBody>
      </p:sp>
      <p:pic>
        <p:nvPicPr>
          <p:cNvPr id="2" name="Image 1" descr="Une image contenant Graphique, Police, graphisme, typographie&#10;&#10;Le contenu généré par l’IA peut être incorrect.">
            <a:extLst>
              <a:ext uri="{FF2B5EF4-FFF2-40B4-BE49-F238E27FC236}">
                <a16:creationId xmlns:a16="http://schemas.microsoft.com/office/drawing/2014/main" id="{AE61AFC0-9A35-FEFD-8A06-BE4BD8F47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93" y="237090"/>
            <a:ext cx="1402777" cy="252568"/>
          </a:xfrm>
          <a:prstGeom prst="rect">
            <a:avLst/>
          </a:prstGeom>
        </p:spPr>
      </p:pic>
      <p:pic>
        <p:nvPicPr>
          <p:cNvPr id="5" name="Image 4" descr="Une image contenant texte, capture d’écran, ligne, diagramme&#10;&#10;Le contenu généré par l’IA peut être incorrect.">
            <a:extLst>
              <a:ext uri="{FF2B5EF4-FFF2-40B4-BE49-F238E27FC236}">
                <a16:creationId xmlns:a16="http://schemas.microsoft.com/office/drawing/2014/main" id="{D9C862AB-5CA9-C072-90DE-E6276A85A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814" y="1802326"/>
            <a:ext cx="6536292" cy="34787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EFC40ED-E402-6C24-C2B2-7F4974978AD2}"/>
              </a:ext>
            </a:extLst>
          </p:cNvPr>
          <p:cNvSpPr txBox="1"/>
          <p:nvPr/>
        </p:nvSpPr>
        <p:spPr>
          <a:xfrm>
            <a:off x="1612670" y="5580876"/>
            <a:ext cx="3343162" cy="954107"/>
          </a:xfrm>
          <a:prstGeom prst="rect">
            <a:avLst/>
          </a:prstGeom>
          <a:noFill/>
          <a:ln>
            <a:solidFill>
              <a:srgbClr val="104E8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400" b="1" dirty="0">
                <a:solidFill>
                  <a:srgbClr val="104E80"/>
                </a:solidFill>
                <a:latin typeface="Aptos" panose="020B0004020202020204" pitchFamily="34" charset="0"/>
              </a:rPr>
              <a:t>Key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ptos" panose="020B0004020202020204" pitchFamily="34" charset="0"/>
              </a:rPr>
              <a:t>Program the </a:t>
            </a:r>
            <a:r>
              <a:rPr lang="fr-FR" sz="1400" dirty="0" err="1">
                <a:latin typeface="Aptos" panose="020B0004020202020204" pitchFamily="34" charset="0"/>
              </a:rPr>
              <a:t>campaign</a:t>
            </a:r>
            <a:endParaRPr lang="fr-FR" sz="14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ptos" panose="020B0004020202020204" pitchFamily="34" charset="0"/>
              </a:rPr>
              <a:t>Monitor </a:t>
            </a:r>
            <a:r>
              <a:rPr lang="fr-FR" sz="1400" dirty="0" err="1">
                <a:latin typeface="Aptos" panose="020B0004020202020204" pitchFamily="34" charset="0"/>
              </a:rPr>
              <a:t>its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implementation</a:t>
            </a:r>
            <a:endParaRPr lang="fr-FR" sz="14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ptos" panose="020B0004020202020204" pitchFamily="34" charset="0"/>
              </a:rPr>
              <a:t>Track vaccination </a:t>
            </a:r>
            <a:r>
              <a:rPr lang="fr-FR" sz="1400" dirty="0" err="1">
                <a:latin typeface="Aptos" panose="020B0004020202020204" pitchFamily="34" charset="0"/>
              </a:rPr>
              <a:t>activity</a:t>
            </a:r>
            <a:r>
              <a:rPr lang="fr-FR" sz="1400" dirty="0">
                <a:latin typeface="Aptos" panose="020B0004020202020204" pitchFamily="34" charset="0"/>
              </a:rPr>
              <a:t> in real time</a:t>
            </a:r>
          </a:p>
        </p:txBody>
      </p:sp>
    </p:spTree>
    <p:extLst>
      <p:ext uri="{BB962C8B-B14F-4D97-AF65-F5344CB8AC3E}">
        <p14:creationId xmlns:p14="http://schemas.microsoft.com/office/powerpoint/2010/main" val="2985319084"/>
      </p:ext>
    </p:extLst>
  </p:cSld>
  <p:clrMapOvr>
    <a:masterClrMapping/>
  </p:clrMapOvr>
  <p:transition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3E46E-E7F4-DBEA-86EF-987A0D21A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F3B5B5-F0A4-877E-92F9-417B11891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03" y="1544656"/>
            <a:ext cx="8598441" cy="3316574"/>
          </a:xfrm>
        </p:spPr>
        <p:txBody>
          <a:bodyPr/>
          <a:lstStyle/>
          <a:p>
            <a:pPr marL="0" indent="0">
              <a:buNone/>
            </a:pPr>
            <a:r>
              <a:rPr lang="fr-FR" sz="1400" b="1" dirty="0">
                <a:solidFill>
                  <a:srgbClr val="104E80"/>
                </a:solidFill>
                <a:latin typeface="Aptos" panose="020B0004020202020204" pitchFamily="34" charset="0"/>
              </a:rPr>
              <a:t>Event-</a:t>
            </a:r>
            <a:r>
              <a:rPr lang="fr-FR" sz="1400" b="1" dirty="0" err="1">
                <a:solidFill>
                  <a:srgbClr val="104E80"/>
                </a:solidFill>
                <a:latin typeface="Aptos" panose="020B0004020202020204" pitchFamily="34" charset="0"/>
              </a:rPr>
              <a:t>sourced</a:t>
            </a:r>
            <a:r>
              <a:rPr lang="fr-FR" sz="1400" b="1" dirty="0">
                <a:solidFill>
                  <a:srgbClr val="104E80"/>
                </a:solidFill>
                <a:latin typeface="Aptos" panose="020B0004020202020204" pitchFamily="34" charset="0"/>
              </a:rPr>
              <a:t> data architecture</a:t>
            </a:r>
          </a:p>
          <a:p>
            <a:pPr marL="449263" indent="-288925">
              <a:buClr>
                <a:srgbClr val="104E8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Aptos" panose="020B0004020202020204" pitchFamily="34" charset="0"/>
              </a:rPr>
              <a:t>COLIBRI </a:t>
            </a:r>
            <a:r>
              <a:rPr lang="fr-FR" sz="1400" dirty="0" err="1">
                <a:latin typeface="Aptos" panose="020B0004020202020204" pitchFamily="34" charset="0"/>
              </a:rPr>
              <a:t>is</a:t>
            </a:r>
            <a:r>
              <a:rPr lang="fr-FR" sz="1400" dirty="0">
                <a:latin typeface="Aptos" panose="020B0004020202020204" pitchFamily="34" charset="0"/>
              </a:rPr>
              <a:t> an </a:t>
            </a:r>
            <a:r>
              <a:rPr lang="fr-FR" sz="1400" dirty="0" err="1">
                <a:latin typeface="Aptos" panose="020B0004020202020204" pitchFamily="34" charset="0"/>
              </a:rPr>
              <a:t>event-sourced</a:t>
            </a:r>
            <a:r>
              <a:rPr lang="fr-FR" sz="1400" dirty="0">
                <a:latin typeface="Aptos" panose="020B0004020202020204" pitchFamily="34" charset="0"/>
              </a:rPr>
              <a:t> system:</a:t>
            </a:r>
            <a:br>
              <a:rPr lang="fr-FR" sz="1400" dirty="0">
                <a:latin typeface="Aptos" panose="020B0004020202020204" pitchFamily="34" charset="0"/>
              </a:rPr>
            </a:br>
            <a:r>
              <a:rPr lang="fr-FR" sz="1400" dirty="0" err="1">
                <a:latin typeface="Aptos" panose="020B0004020202020204" pitchFamily="34" charset="0"/>
              </a:rPr>
              <a:t>every</a:t>
            </a:r>
            <a:r>
              <a:rPr lang="fr-FR" sz="1400" dirty="0">
                <a:latin typeface="Aptos" panose="020B0004020202020204" pitchFamily="34" charset="0"/>
              </a:rPr>
              <a:t> action </a:t>
            </a:r>
            <a:r>
              <a:rPr lang="fr-FR" sz="1400" dirty="0" err="1">
                <a:latin typeface="Aptos" panose="020B0004020202020204" pitchFamily="34" charset="0"/>
              </a:rPr>
              <a:t>performed</a:t>
            </a:r>
            <a:r>
              <a:rPr lang="fr-FR" sz="1400" dirty="0">
                <a:latin typeface="Aptos" panose="020B0004020202020204" pitchFamily="34" charset="0"/>
              </a:rPr>
              <a:t> in the software </a:t>
            </a:r>
            <a:r>
              <a:rPr lang="fr-FR" sz="1400" dirty="0" err="1">
                <a:latin typeface="Aptos" panose="020B0004020202020204" pitchFamily="34" charset="0"/>
              </a:rPr>
              <a:t>is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recorded</a:t>
            </a:r>
            <a:r>
              <a:rPr lang="fr-FR" sz="1400" dirty="0">
                <a:latin typeface="Aptos" panose="020B0004020202020204" pitchFamily="34" charset="0"/>
              </a:rPr>
              <a:t> as an </a:t>
            </a:r>
            <a:r>
              <a:rPr lang="fr-FR" sz="1400" dirty="0" err="1">
                <a:latin typeface="Aptos" panose="020B0004020202020204" pitchFamily="34" charset="0"/>
              </a:rPr>
              <a:t>event</a:t>
            </a:r>
            <a:endParaRPr lang="fr-FR" sz="1400" dirty="0">
              <a:latin typeface="Aptos" panose="020B0004020202020204" pitchFamily="34" charset="0"/>
            </a:endParaRPr>
          </a:p>
          <a:p>
            <a:pPr marL="449263" indent="-288925">
              <a:buClr>
                <a:srgbClr val="104E8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Aptos" panose="020B0004020202020204" pitchFamily="34" charset="0"/>
              </a:rPr>
              <a:t>This </a:t>
            </a:r>
            <a:r>
              <a:rPr lang="fr-FR" sz="1400" dirty="0" err="1">
                <a:latin typeface="Aptos" panose="020B0004020202020204" pitchFamily="34" charset="0"/>
              </a:rPr>
              <a:t>ensures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complete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traceability</a:t>
            </a:r>
            <a:r>
              <a:rPr lang="fr-FR" sz="1400" dirty="0">
                <a:latin typeface="Aptos" panose="020B0004020202020204" pitchFamily="34" charset="0"/>
              </a:rPr>
              <a:t> of all </a:t>
            </a:r>
            <a:r>
              <a:rPr lang="fr-FR" sz="1400" dirty="0" err="1">
                <a:latin typeface="Aptos" panose="020B0004020202020204" pitchFamily="34" charset="0"/>
              </a:rPr>
              <a:t>operations</a:t>
            </a:r>
            <a:endParaRPr lang="fr-FR" sz="1400" dirty="0">
              <a:latin typeface="Aptos" panose="020B0004020202020204" pitchFamily="34" charset="0"/>
            </a:endParaRPr>
          </a:p>
          <a:p>
            <a:pPr marL="449263" indent="-288925">
              <a:buClr>
                <a:srgbClr val="104E8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Aptos" panose="020B0004020202020204" pitchFamily="34" charset="0"/>
              </a:rPr>
              <a:t>Events can </a:t>
            </a:r>
            <a:r>
              <a:rPr lang="fr-FR" sz="1400" dirty="0" err="1">
                <a:latin typeface="Aptos" panose="020B0004020202020204" pitchFamily="34" charset="0"/>
              </a:rPr>
              <a:t>be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replayed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historically</a:t>
            </a:r>
            <a:r>
              <a:rPr lang="fr-FR" sz="1400" dirty="0">
                <a:latin typeface="Aptos" panose="020B0004020202020204" pitchFamily="34" charset="0"/>
              </a:rPr>
              <a:t>, </a:t>
            </a:r>
            <a:r>
              <a:rPr lang="fr-FR" sz="1400" dirty="0" err="1">
                <a:latin typeface="Aptos" panose="020B0004020202020204" pitchFamily="34" charset="0"/>
              </a:rPr>
              <a:t>allowing</a:t>
            </a:r>
            <a:r>
              <a:rPr lang="fr-FR" sz="1400" dirty="0">
                <a:latin typeface="Aptos" panose="020B0004020202020204" pitchFamily="34" charset="0"/>
              </a:rPr>
              <a:t> reconstruction of the full timeline</a:t>
            </a:r>
          </a:p>
          <a:p>
            <a:pPr marL="0" indent="0">
              <a:buNone/>
            </a:pPr>
            <a:endParaRPr lang="fr-FR" sz="1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rgbClr val="104E80"/>
                </a:solidFill>
                <a:latin typeface="Aptos" panose="020B0004020202020204" pitchFamily="34" charset="0"/>
              </a:rPr>
              <a:t>Real-time monitoring</a:t>
            </a:r>
          </a:p>
          <a:p>
            <a:pPr marL="449263" indent="-288925">
              <a:buClr>
                <a:srgbClr val="104E8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Aptos" panose="020B0004020202020204" pitchFamily="34" charset="0"/>
              </a:rPr>
              <a:t>Events are </a:t>
            </a:r>
            <a:r>
              <a:rPr lang="fr-FR" sz="1400" dirty="0" err="1">
                <a:latin typeface="Aptos" panose="020B0004020202020204" pitchFamily="34" charset="0"/>
              </a:rPr>
              <a:t>consumed</a:t>
            </a:r>
            <a:r>
              <a:rPr lang="fr-FR" sz="1400" dirty="0">
                <a:latin typeface="Aptos" panose="020B0004020202020204" pitchFamily="34" charset="0"/>
              </a:rPr>
              <a:t> in real time by the </a:t>
            </a:r>
            <a:r>
              <a:rPr lang="fr-FR" sz="1400" dirty="0" err="1">
                <a:latin typeface="Aptos" panose="020B0004020202020204" pitchFamily="34" charset="0"/>
              </a:rPr>
              <a:t>dashboard</a:t>
            </a:r>
            <a:endParaRPr lang="fr-FR" sz="1400" dirty="0">
              <a:latin typeface="Aptos" panose="020B0004020202020204" pitchFamily="34" charset="0"/>
            </a:endParaRPr>
          </a:p>
          <a:p>
            <a:pPr marL="449263" indent="-288925">
              <a:buClr>
                <a:srgbClr val="104E8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Aptos" panose="020B0004020202020204" pitchFamily="34" charset="0"/>
              </a:rPr>
              <a:t>Enables real-time </a:t>
            </a:r>
            <a:r>
              <a:rPr lang="fr-FR" sz="1400" dirty="0" err="1">
                <a:latin typeface="Aptos" panose="020B0004020202020204" pitchFamily="34" charset="0"/>
              </a:rPr>
              <a:t>indicators</a:t>
            </a:r>
            <a:r>
              <a:rPr lang="fr-FR" sz="1400" dirty="0">
                <a:latin typeface="Aptos" panose="020B0004020202020204" pitchFamily="34" charset="0"/>
              </a:rPr>
              <a:t> and </a:t>
            </a:r>
            <a:r>
              <a:rPr lang="fr-FR" sz="1400" dirty="0" err="1">
                <a:latin typeface="Aptos" panose="020B0004020202020204" pitchFamily="34" charset="0"/>
              </a:rPr>
              <a:t>operational</a:t>
            </a:r>
            <a:r>
              <a:rPr lang="fr-FR" sz="1400" dirty="0">
                <a:latin typeface="Aptos" panose="020B0004020202020204" pitchFamily="34" charset="0"/>
              </a:rPr>
              <a:t> monitoring</a:t>
            </a:r>
          </a:p>
          <a:p>
            <a:pPr marL="449263" indent="-288925">
              <a:buClr>
                <a:srgbClr val="104E80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rgbClr val="104E80"/>
                </a:solidFill>
                <a:latin typeface="Aptos" panose="020B0004020202020204" pitchFamily="34" charset="0"/>
              </a:rPr>
              <a:t>Secure data transmission</a:t>
            </a:r>
          </a:p>
          <a:p>
            <a:pPr marL="449263" indent="-288925">
              <a:buClr>
                <a:srgbClr val="104E8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Aptos" panose="020B0004020202020204" pitchFamily="34" charset="0"/>
              </a:rPr>
              <a:t>Events are </a:t>
            </a:r>
            <a:r>
              <a:rPr lang="fr-FR" sz="1400" dirty="0" err="1">
                <a:latin typeface="Aptos" panose="020B0004020202020204" pitchFamily="34" charset="0"/>
              </a:rPr>
              <a:t>aggregated</a:t>
            </a:r>
            <a:r>
              <a:rPr lang="fr-FR" sz="1400" dirty="0">
                <a:latin typeface="Aptos" panose="020B0004020202020204" pitchFamily="34" charset="0"/>
              </a:rPr>
              <a:t> by </a:t>
            </a:r>
            <a:r>
              <a:rPr lang="fr-FR" sz="1400" dirty="0" err="1">
                <a:latin typeface="Aptos" panose="020B0004020202020204" pitchFamily="34" charset="0"/>
              </a:rPr>
              <a:t>our</a:t>
            </a:r>
            <a:r>
              <a:rPr lang="fr-FR" sz="1400" dirty="0">
                <a:latin typeface="Aptos" panose="020B0004020202020204" pitchFamily="34" charset="0"/>
              </a:rPr>
              <a:t> system</a:t>
            </a:r>
          </a:p>
          <a:p>
            <a:pPr marL="449263" indent="-288925">
              <a:buClr>
                <a:srgbClr val="104E8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Aptos" panose="020B0004020202020204" pitchFamily="34" charset="0"/>
              </a:rPr>
              <a:t>Data are </a:t>
            </a:r>
            <a:r>
              <a:rPr lang="fr-FR" sz="1400" dirty="0" err="1">
                <a:latin typeface="Aptos" panose="020B0004020202020204" pitchFamily="34" charset="0"/>
              </a:rPr>
              <a:t>transmitted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through</a:t>
            </a:r>
            <a:r>
              <a:rPr lang="fr-FR" sz="1400" dirty="0">
                <a:latin typeface="Aptos" panose="020B0004020202020204" pitchFamily="34" charset="0"/>
              </a:rPr>
              <a:t> a </a:t>
            </a:r>
            <a:r>
              <a:rPr lang="fr-FR" sz="1400" dirty="0" err="1">
                <a:latin typeface="Aptos" panose="020B0004020202020204" pitchFamily="34" charset="0"/>
              </a:rPr>
              <a:t>secure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channel</a:t>
            </a:r>
            <a:r>
              <a:rPr lang="fr-FR" sz="1400" dirty="0">
                <a:latin typeface="Aptos" panose="020B0004020202020204" pitchFamily="34" charset="0"/>
              </a:rPr>
              <a:t> to public </a:t>
            </a:r>
            <a:r>
              <a:rPr lang="fr-FR" sz="1400" dirty="0" err="1">
                <a:latin typeface="Aptos" panose="020B0004020202020204" pitchFamily="34" charset="0"/>
              </a:rPr>
              <a:t>health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authority</a:t>
            </a:r>
            <a:r>
              <a:rPr lang="fr-FR" sz="1400" dirty="0">
                <a:latin typeface="Aptos" panose="020B0004020202020204" pitchFamily="34" charset="0"/>
              </a:rPr>
              <a:t> servers</a:t>
            </a:r>
          </a:p>
          <a:p>
            <a:pPr marL="0" indent="0">
              <a:buNone/>
            </a:pPr>
            <a:endParaRPr lang="fr-FR" sz="1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rgbClr val="104E80"/>
                </a:solidFill>
                <a:latin typeface="Aptos" panose="020B0004020202020204" pitchFamily="34" charset="0"/>
              </a:rPr>
              <a:t>Open </a:t>
            </a:r>
            <a:r>
              <a:rPr lang="fr-FR" sz="1400" b="1" dirty="0" err="1">
                <a:solidFill>
                  <a:srgbClr val="104E80"/>
                </a:solidFill>
                <a:latin typeface="Aptos" panose="020B0004020202020204" pitchFamily="34" charset="0"/>
              </a:rPr>
              <a:t>analytical</a:t>
            </a:r>
            <a:r>
              <a:rPr lang="fr-FR" sz="1400" b="1" dirty="0">
                <a:solidFill>
                  <a:srgbClr val="104E80"/>
                </a:solidFill>
                <a:latin typeface="Aptos" panose="020B0004020202020204" pitchFamily="34" charset="0"/>
              </a:rPr>
              <a:t> </a:t>
            </a:r>
            <a:r>
              <a:rPr lang="fr-FR" sz="1400" b="1" dirty="0" err="1">
                <a:solidFill>
                  <a:srgbClr val="104E80"/>
                </a:solidFill>
                <a:latin typeface="Aptos" panose="020B0004020202020204" pitchFamily="34" charset="0"/>
              </a:rPr>
              <a:t>environment</a:t>
            </a:r>
            <a:endParaRPr lang="fr-FR" sz="1400" b="1" dirty="0">
              <a:solidFill>
                <a:srgbClr val="104E80"/>
              </a:solidFill>
              <a:latin typeface="Aptos" panose="020B0004020202020204" pitchFamily="34" charset="0"/>
            </a:endParaRPr>
          </a:p>
          <a:p>
            <a:pPr marL="449263" indent="-288925">
              <a:buClr>
                <a:srgbClr val="104E8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Aptos" panose="020B0004020202020204" pitchFamily="34" charset="0"/>
              </a:rPr>
              <a:t>Data are </a:t>
            </a:r>
            <a:r>
              <a:rPr lang="fr-FR" sz="1400" dirty="0" err="1">
                <a:latin typeface="Aptos" panose="020B0004020202020204" pitchFamily="34" charset="0"/>
              </a:rPr>
              <a:t>available</a:t>
            </a:r>
            <a:r>
              <a:rPr lang="fr-FR" sz="1400" dirty="0">
                <a:latin typeface="Aptos" panose="020B0004020202020204" pitchFamily="34" charset="0"/>
              </a:rPr>
              <a:t> in a </a:t>
            </a:r>
            <a:r>
              <a:rPr lang="fr-FR" sz="1400" dirty="0" err="1">
                <a:latin typeface="Aptos" panose="020B0004020202020204" pitchFamily="34" charset="0"/>
              </a:rPr>
              <a:t>sandbox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environment</a:t>
            </a:r>
            <a:endParaRPr lang="fr-FR" sz="1400" dirty="0">
              <a:latin typeface="Aptos" panose="020B0004020202020204" pitchFamily="34" charset="0"/>
            </a:endParaRPr>
          </a:p>
          <a:p>
            <a:pPr marL="449263" indent="-288925">
              <a:buClr>
                <a:srgbClr val="104E80"/>
              </a:buClr>
              <a:buFont typeface="Arial" panose="020B0604020202020204" pitchFamily="34" charset="0"/>
              <a:buChar char="•"/>
            </a:pPr>
            <a:r>
              <a:rPr lang="fr-FR" sz="1400" dirty="0" err="1">
                <a:latin typeface="Aptos" panose="020B0004020202020204" pitchFamily="34" charset="0"/>
              </a:rPr>
              <a:t>Users</a:t>
            </a:r>
            <a:r>
              <a:rPr lang="fr-FR" sz="1400" dirty="0">
                <a:latin typeface="Aptos" panose="020B0004020202020204" pitchFamily="34" charset="0"/>
              </a:rPr>
              <a:t> can run custom </a:t>
            </a:r>
            <a:r>
              <a:rPr lang="fr-FR" sz="1400" dirty="0" err="1">
                <a:latin typeface="Aptos" panose="020B0004020202020204" pitchFamily="34" charset="0"/>
              </a:rPr>
              <a:t>queries</a:t>
            </a:r>
            <a:r>
              <a:rPr lang="fr-FR" sz="1400" dirty="0">
                <a:latin typeface="Aptos" panose="020B0004020202020204" pitchFamily="34" charset="0"/>
              </a:rPr>
              <a:t> (SQL) </a:t>
            </a:r>
            <a:r>
              <a:rPr lang="fr-FR" sz="1400" dirty="0" err="1">
                <a:latin typeface="Aptos" panose="020B0004020202020204" pitchFamily="34" charset="0"/>
              </a:rPr>
              <a:t>without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risk</a:t>
            </a:r>
            <a:r>
              <a:rPr lang="fr-FR" sz="1400" dirty="0">
                <a:latin typeface="Aptos" panose="020B0004020202020204" pitchFamily="34" charset="0"/>
              </a:rPr>
              <a:t> to the system</a:t>
            </a:r>
          </a:p>
          <a:p>
            <a:pPr marL="449263" indent="-288925">
              <a:buClr>
                <a:srgbClr val="104E80"/>
              </a:buClr>
              <a:buFont typeface="Arial" panose="020B0604020202020204" pitchFamily="34" charset="0"/>
              <a:buChar char="•"/>
            </a:pPr>
            <a:r>
              <a:rPr lang="fr-FR" sz="1400" dirty="0" err="1">
                <a:latin typeface="Aptos" panose="020B0004020202020204" pitchFamily="34" charset="0"/>
              </a:rPr>
              <a:t>Queries</a:t>
            </a:r>
            <a:r>
              <a:rPr lang="fr-FR" sz="1400" dirty="0">
                <a:latin typeface="Aptos" panose="020B0004020202020204" pitchFamily="34" charset="0"/>
              </a:rPr>
              <a:t> can </a:t>
            </a:r>
            <a:r>
              <a:rPr lang="fr-FR" sz="1400" dirty="0" err="1">
                <a:latin typeface="Aptos" panose="020B0004020202020204" pitchFamily="34" charset="0"/>
              </a:rPr>
              <a:t>also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be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generated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using</a:t>
            </a:r>
            <a:r>
              <a:rPr lang="fr-FR" sz="1400" dirty="0">
                <a:latin typeface="Aptos" panose="020B0004020202020204" pitchFamily="34" charset="0"/>
              </a:rPr>
              <a:t> AI-</a:t>
            </a:r>
            <a:r>
              <a:rPr lang="fr-FR" sz="1400" dirty="0" err="1">
                <a:latin typeface="Aptos" panose="020B0004020202020204" pitchFamily="34" charset="0"/>
              </a:rPr>
              <a:t>assisted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natural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language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requests</a:t>
            </a:r>
            <a:endParaRPr lang="fr-FR" sz="1400" dirty="0">
              <a:latin typeface="Aptos" panose="020B0004020202020204" pitchFamily="34" charset="0"/>
            </a:endParaRPr>
          </a:p>
          <a:p>
            <a:pPr marL="449263" indent="-288925">
              <a:buClr>
                <a:srgbClr val="104E8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Aptos" panose="020B0004020202020204" pitchFamily="34" charset="0"/>
              </a:rPr>
              <a:t>A set of </a:t>
            </a:r>
            <a:r>
              <a:rPr lang="fr-FR" sz="1400" dirty="0" err="1">
                <a:latin typeface="Aptos" panose="020B0004020202020204" pitchFamily="34" charset="0"/>
              </a:rPr>
              <a:t>predefined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queries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is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also</a:t>
            </a:r>
            <a:r>
              <a:rPr lang="fr-FR" sz="1400" dirty="0">
                <a:latin typeface="Aptos" panose="020B0004020202020204" pitchFamily="34" charset="0"/>
              </a:rPr>
              <a:t> </a:t>
            </a:r>
            <a:r>
              <a:rPr lang="fr-FR" sz="1400" dirty="0" err="1">
                <a:latin typeface="Aptos" panose="020B0004020202020204" pitchFamily="34" charset="0"/>
              </a:rPr>
              <a:t>provided</a:t>
            </a:r>
            <a:endParaRPr lang="fr-FR" sz="1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7D55BD2-B5DF-A55D-E5DA-088B78A8EA5E}"/>
              </a:ext>
            </a:extLst>
          </p:cNvPr>
          <p:cNvSpPr txBox="1">
            <a:spLocks/>
          </p:cNvSpPr>
          <p:nvPr/>
        </p:nvSpPr>
        <p:spPr bwMode="auto">
          <a:xfrm>
            <a:off x="4055094" y="211051"/>
            <a:ext cx="7588259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dirty="0" err="1">
                <a:latin typeface="Aptos" panose="020B0004020202020204" pitchFamily="34" charset="0"/>
              </a:rPr>
              <a:t>Implementation</a:t>
            </a:r>
            <a:r>
              <a:rPr lang="fr-FR" sz="1800" b="1" dirty="0">
                <a:latin typeface="Aptos" panose="020B0004020202020204" pitchFamily="34" charset="0"/>
              </a:rPr>
              <a:t> of the </a:t>
            </a:r>
            <a:r>
              <a:rPr lang="fr-FR" sz="1800" b="1" dirty="0" err="1">
                <a:latin typeface="Aptos" panose="020B0004020202020204" pitchFamily="34" charset="0"/>
              </a:rPr>
              <a:t>MenB</a:t>
            </a:r>
            <a:r>
              <a:rPr lang="fr-FR" sz="1800" b="1" dirty="0">
                <a:latin typeface="Aptos" panose="020B0004020202020204" pitchFamily="34" charset="0"/>
              </a:rPr>
              <a:t> Vaccination Campaign</a:t>
            </a:r>
            <a:endParaRPr lang="fr-FR" sz="1800" b="1" kern="0" dirty="0">
              <a:solidFill>
                <a:srgbClr val="0F4E80"/>
              </a:solidFill>
              <a:latin typeface="Aptos" panose="020B00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89389F-BDFD-3D02-DEBF-9719BC790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20" y="152289"/>
            <a:ext cx="1632823" cy="59598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1F6A34A-53B8-FA11-59D6-04FA8AF80286}"/>
              </a:ext>
            </a:extLst>
          </p:cNvPr>
          <p:cNvCxnSpPr/>
          <p:nvPr/>
        </p:nvCxnSpPr>
        <p:spPr bwMode="auto">
          <a:xfrm>
            <a:off x="3878319" y="152289"/>
            <a:ext cx="0" cy="641620"/>
          </a:xfrm>
          <a:prstGeom prst="line">
            <a:avLst/>
          </a:prstGeom>
          <a:noFill/>
          <a:ln w="38100" cap="flat" cmpd="sng" algn="ctr">
            <a:solidFill>
              <a:srgbClr val="104E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AECF489-0118-D28D-C4EC-95206D191AC3}"/>
              </a:ext>
            </a:extLst>
          </p:cNvPr>
          <p:cNvSpPr txBox="1"/>
          <p:nvPr/>
        </p:nvSpPr>
        <p:spPr>
          <a:xfrm>
            <a:off x="1055270" y="898127"/>
            <a:ext cx="10081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Dashboard - Real-Time Dashboard and Data Architecture</a:t>
            </a:r>
          </a:p>
        </p:txBody>
      </p:sp>
      <p:pic>
        <p:nvPicPr>
          <p:cNvPr id="2" name="Image 1" descr="Une image contenant Graphique, Police, graphisme, typographie&#10;&#10;Le contenu généré par l’IA peut être incorrect.">
            <a:extLst>
              <a:ext uri="{FF2B5EF4-FFF2-40B4-BE49-F238E27FC236}">
                <a16:creationId xmlns:a16="http://schemas.microsoft.com/office/drawing/2014/main" id="{9BBA2DBF-6320-7F4A-4039-FCF461EF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93" y="237090"/>
            <a:ext cx="1402777" cy="2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83559"/>
      </p:ext>
    </p:extLst>
  </p:cSld>
  <p:clrMapOvr>
    <a:masterClrMapping/>
  </p:clrMapOvr>
  <p:transition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ligne, diagramme&#10;&#10;Le contenu généré par l’IA peut être incorrect.">
            <a:extLst>
              <a:ext uri="{FF2B5EF4-FFF2-40B4-BE49-F238E27FC236}">
                <a16:creationId xmlns:a16="http://schemas.microsoft.com/office/drawing/2014/main" id="{2F4FD6F7-8501-F750-4A4E-C1FAA2E87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50" y="972703"/>
            <a:ext cx="10612411" cy="564820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321ACF5-187F-6983-F3BD-A7C43300E353}"/>
              </a:ext>
            </a:extLst>
          </p:cNvPr>
          <p:cNvSpPr txBox="1">
            <a:spLocks/>
          </p:cNvSpPr>
          <p:nvPr/>
        </p:nvSpPr>
        <p:spPr bwMode="auto">
          <a:xfrm>
            <a:off x="4055094" y="211051"/>
            <a:ext cx="7588259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dirty="0">
                <a:latin typeface="Aptos" panose="020B0004020202020204" pitchFamily="34" charset="0"/>
              </a:rPr>
              <a:t>To </a:t>
            </a:r>
            <a:r>
              <a:rPr lang="fr-FR" sz="1800" b="1" dirty="0" err="1">
                <a:latin typeface="Aptos" panose="020B0004020202020204" pitchFamily="34" charset="0"/>
              </a:rPr>
              <a:t>Conclude</a:t>
            </a:r>
            <a:r>
              <a:rPr lang="fr-FR" sz="1800" b="1" dirty="0">
                <a:latin typeface="Aptos" panose="020B0004020202020204" pitchFamily="34" charset="0"/>
              </a:rPr>
              <a:t> … A </a:t>
            </a:r>
            <a:r>
              <a:rPr lang="fr-FR" sz="1800" b="1" dirty="0" err="1">
                <a:latin typeface="Aptos" panose="020B0004020202020204" pitchFamily="34" charset="0"/>
              </a:rPr>
              <a:t>Closer</a:t>
            </a:r>
            <a:r>
              <a:rPr lang="fr-FR" sz="1800" b="1" dirty="0">
                <a:latin typeface="Aptos" panose="020B0004020202020204" pitchFamily="34" charset="0"/>
              </a:rPr>
              <a:t> Look at the Dashboard</a:t>
            </a:r>
            <a:endParaRPr lang="fr-FR" sz="1800" b="1" kern="0" dirty="0">
              <a:solidFill>
                <a:srgbClr val="0F4E80"/>
              </a:solidFill>
              <a:latin typeface="Aptos" panose="020B00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679FDC-1265-6504-CB3B-0CE3E4DC9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20" y="152289"/>
            <a:ext cx="1632823" cy="59598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8147C2F-4137-B21D-0379-66784C8B8182}"/>
              </a:ext>
            </a:extLst>
          </p:cNvPr>
          <p:cNvCxnSpPr/>
          <p:nvPr/>
        </p:nvCxnSpPr>
        <p:spPr bwMode="auto">
          <a:xfrm>
            <a:off x="3878319" y="152289"/>
            <a:ext cx="0" cy="641620"/>
          </a:xfrm>
          <a:prstGeom prst="line">
            <a:avLst/>
          </a:prstGeom>
          <a:noFill/>
          <a:ln w="38100" cap="flat" cmpd="sng" algn="ctr">
            <a:solidFill>
              <a:srgbClr val="104E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Image 7" descr="Une image contenant Graphique, Police, graphisme, typographie&#10;&#10;Le contenu généré par l’IA peut être incorrect.">
            <a:extLst>
              <a:ext uri="{FF2B5EF4-FFF2-40B4-BE49-F238E27FC236}">
                <a16:creationId xmlns:a16="http://schemas.microsoft.com/office/drawing/2014/main" id="{140F59EC-485A-5EFC-C0C7-F14699206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93" y="237090"/>
            <a:ext cx="1402777" cy="2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1FFD0-A29E-7634-5ED6-24D064976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58F74E0-8073-4F04-0810-AC99571F6D6D}"/>
              </a:ext>
            </a:extLst>
          </p:cNvPr>
          <p:cNvSpPr txBox="1">
            <a:spLocks/>
          </p:cNvSpPr>
          <p:nvPr/>
        </p:nvSpPr>
        <p:spPr bwMode="auto">
          <a:xfrm>
            <a:off x="4055094" y="211051"/>
            <a:ext cx="7588259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dirty="0" err="1">
                <a:latin typeface="Aptos" panose="020B0004020202020204" pitchFamily="34" charset="0"/>
              </a:rPr>
              <a:t>School-based</a:t>
            </a:r>
            <a:r>
              <a:rPr lang="fr-FR" sz="1800" b="1" dirty="0">
                <a:latin typeface="Aptos" panose="020B0004020202020204" pitchFamily="34" charset="0"/>
              </a:rPr>
              <a:t> HPV Vaccination Campaign Dashboard</a:t>
            </a:r>
            <a:endParaRPr lang="fr-FR" sz="1800" b="1" kern="0" dirty="0">
              <a:solidFill>
                <a:srgbClr val="0F4E80"/>
              </a:solidFill>
              <a:latin typeface="Aptos" panose="020B00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32C796-2497-1202-4318-BF8C6F243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20" y="152289"/>
            <a:ext cx="1632823" cy="59598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5704A7B-E8C6-3A67-84E0-1C3B653E432B}"/>
              </a:ext>
            </a:extLst>
          </p:cNvPr>
          <p:cNvCxnSpPr/>
          <p:nvPr/>
        </p:nvCxnSpPr>
        <p:spPr bwMode="auto">
          <a:xfrm>
            <a:off x="3878319" y="152289"/>
            <a:ext cx="0" cy="641620"/>
          </a:xfrm>
          <a:prstGeom prst="line">
            <a:avLst/>
          </a:prstGeom>
          <a:noFill/>
          <a:ln w="38100" cap="flat" cmpd="sng" algn="ctr">
            <a:solidFill>
              <a:srgbClr val="104E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Image 7" descr="Une image contenant Graphique, Police, graphisme, typographie&#10;&#10;Le contenu généré par l’IA peut être incorrect.">
            <a:extLst>
              <a:ext uri="{FF2B5EF4-FFF2-40B4-BE49-F238E27FC236}">
                <a16:creationId xmlns:a16="http://schemas.microsoft.com/office/drawing/2014/main" id="{8BAB63E2-8C17-388A-428B-3408E9606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93" y="237090"/>
            <a:ext cx="1402777" cy="25256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BBB1FC9-D666-8D9B-C4DA-ADF1FC95C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094" y="748269"/>
            <a:ext cx="6010393" cy="23158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5838A1-AA69-6C26-62DA-0DB4772D1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094" y="3064124"/>
            <a:ext cx="6010393" cy="18174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5B04A9E-E55E-55CD-7DD0-65393FB45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094" y="4881576"/>
            <a:ext cx="6010393" cy="179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6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7E71815-A532-EDBA-E3FA-806860EABB97}"/>
              </a:ext>
            </a:extLst>
          </p:cNvPr>
          <p:cNvSpPr/>
          <p:nvPr/>
        </p:nvSpPr>
        <p:spPr bwMode="auto">
          <a:xfrm>
            <a:off x="394138" y="1907628"/>
            <a:ext cx="5186855" cy="3657600"/>
          </a:xfrm>
          <a:prstGeom prst="roundRect">
            <a:avLst>
              <a:gd name="adj" fmla="val 6322"/>
            </a:avLst>
          </a:prstGeom>
          <a:solidFill>
            <a:srgbClr val="EAEAEA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2"/>
              <a:buChar char="-"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A53E00-A67A-9F33-424B-A82D91A2B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293" y="2749956"/>
            <a:ext cx="4662156" cy="226348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1800" dirty="0">
                <a:latin typeface="Aptos" panose="020B0004020202020204" pitchFamily="34" charset="0"/>
              </a:rPr>
              <a:t>Invasive </a:t>
            </a:r>
            <a:r>
              <a:rPr lang="fr-FR" sz="1800" dirty="0" err="1">
                <a:latin typeface="Aptos" panose="020B0004020202020204" pitchFamily="34" charset="0"/>
              </a:rPr>
              <a:t>meningococcal</a:t>
            </a:r>
            <a:r>
              <a:rPr lang="fr-FR" sz="1800" dirty="0">
                <a:latin typeface="Aptos" panose="020B0004020202020204" pitchFamily="34" charset="0"/>
              </a:rPr>
              <a:t> </a:t>
            </a:r>
            <a:r>
              <a:rPr lang="fr-FR" sz="1800" dirty="0" err="1">
                <a:latin typeface="Aptos" panose="020B0004020202020204" pitchFamily="34" charset="0"/>
              </a:rPr>
              <a:t>disease</a:t>
            </a:r>
            <a:r>
              <a:rPr lang="fr-FR" sz="1800" dirty="0">
                <a:latin typeface="Aptos" panose="020B0004020202020204" pitchFamily="34" charset="0"/>
              </a:rPr>
              <a:t> (IMD) </a:t>
            </a:r>
            <a:r>
              <a:rPr lang="fr-FR" sz="1800" dirty="0" err="1">
                <a:latin typeface="Aptos" panose="020B0004020202020204" pitchFamily="34" charset="0"/>
              </a:rPr>
              <a:t>is</a:t>
            </a:r>
            <a:r>
              <a:rPr lang="fr-FR" sz="1800" dirty="0">
                <a:latin typeface="Aptos" panose="020B0004020202020204" pitchFamily="34" charset="0"/>
              </a:rPr>
              <a:t> a </a:t>
            </a:r>
            <a:r>
              <a:rPr lang="fr-FR" sz="1800" dirty="0" err="1">
                <a:latin typeface="Aptos" panose="020B0004020202020204" pitchFamily="34" charset="0"/>
              </a:rPr>
              <a:t>severe</a:t>
            </a:r>
            <a:r>
              <a:rPr lang="fr-FR" sz="1800" dirty="0">
                <a:latin typeface="Aptos" panose="020B0004020202020204" pitchFamily="34" charset="0"/>
              </a:rPr>
              <a:t> infection </a:t>
            </a:r>
            <a:r>
              <a:rPr lang="fr-FR" sz="1800" dirty="0" err="1">
                <a:latin typeface="Aptos" panose="020B0004020202020204" pitchFamily="34" charset="0"/>
              </a:rPr>
              <a:t>caused</a:t>
            </a:r>
            <a:r>
              <a:rPr lang="fr-FR" sz="1800" dirty="0">
                <a:latin typeface="Aptos" panose="020B0004020202020204" pitchFamily="34" charset="0"/>
              </a:rPr>
              <a:t> by the </a:t>
            </a:r>
            <a:r>
              <a:rPr lang="fr-FR" sz="1800" dirty="0" err="1">
                <a:latin typeface="Aptos" panose="020B0004020202020204" pitchFamily="34" charset="0"/>
              </a:rPr>
              <a:t>bacterium</a:t>
            </a:r>
            <a:r>
              <a:rPr lang="fr-FR" sz="1800" dirty="0">
                <a:latin typeface="Aptos" panose="020B0004020202020204" pitchFamily="34" charset="0"/>
              </a:rPr>
              <a:t> </a:t>
            </a:r>
            <a:r>
              <a:rPr lang="fr-FR" sz="1800" i="1" dirty="0">
                <a:latin typeface="Aptos" panose="020B0004020202020204" pitchFamily="34" charset="0"/>
              </a:rPr>
              <a:t>Neisseria meningitidis</a:t>
            </a:r>
            <a:r>
              <a:rPr lang="fr-FR" sz="1800" dirty="0">
                <a:latin typeface="Aptos" panose="020B0004020202020204" pitchFamily="34" charset="0"/>
              </a:rPr>
              <a:t> (</a:t>
            </a:r>
            <a:r>
              <a:rPr lang="fr-FR" sz="1800" dirty="0" err="1">
                <a:latin typeface="Aptos" panose="020B0004020202020204" pitchFamily="34" charset="0"/>
              </a:rPr>
              <a:t>meningococcus</a:t>
            </a:r>
            <a:r>
              <a:rPr lang="fr-FR" sz="1800" dirty="0">
                <a:latin typeface="Aptos" panose="020B0004020202020204" pitchFamily="34" charset="0"/>
              </a:rPr>
              <a:t>) </a:t>
            </a:r>
            <a:r>
              <a:rPr lang="fr-FR" sz="1800" dirty="0" err="1">
                <a:latin typeface="Aptos" panose="020B0004020202020204" pitchFamily="34" charset="0"/>
              </a:rPr>
              <a:t>when</a:t>
            </a:r>
            <a:r>
              <a:rPr lang="fr-FR" sz="1800" dirty="0">
                <a:latin typeface="Aptos" panose="020B0004020202020204" pitchFamily="34" charset="0"/>
              </a:rPr>
              <a:t> </a:t>
            </a:r>
            <a:r>
              <a:rPr lang="fr-FR" sz="1800" dirty="0" err="1">
                <a:latin typeface="Aptos" panose="020B0004020202020204" pitchFamily="34" charset="0"/>
              </a:rPr>
              <a:t>it</a:t>
            </a:r>
            <a:r>
              <a:rPr lang="fr-FR" sz="1800" dirty="0">
                <a:latin typeface="Aptos" panose="020B0004020202020204" pitchFamily="34" charset="0"/>
              </a:rPr>
              <a:t> </a:t>
            </a:r>
            <a:r>
              <a:rPr lang="fr-FR" sz="1800" dirty="0" err="1">
                <a:latin typeface="Aptos" panose="020B0004020202020204" pitchFamily="34" charset="0"/>
              </a:rPr>
              <a:t>invades</a:t>
            </a:r>
            <a:r>
              <a:rPr lang="fr-FR" sz="1800" dirty="0">
                <a:latin typeface="Aptos" panose="020B0004020202020204" pitchFamily="34" charset="0"/>
              </a:rPr>
              <a:t> </a:t>
            </a:r>
            <a:r>
              <a:rPr lang="fr-FR" sz="1800" dirty="0" err="1">
                <a:latin typeface="Aptos" panose="020B0004020202020204" pitchFamily="34" charset="0"/>
              </a:rPr>
              <a:t>normally</a:t>
            </a:r>
            <a:r>
              <a:rPr lang="fr-FR" sz="1800" dirty="0">
                <a:latin typeface="Aptos" panose="020B0004020202020204" pitchFamily="34" charset="0"/>
              </a:rPr>
              <a:t> </a:t>
            </a:r>
            <a:r>
              <a:rPr lang="fr-FR" sz="1800" dirty="0" err="1">
                <a:latin typeface="Aptos" panose="020B0004020202020204" pitchFamily="34" charset="0"/>
              </a:rPr>
              <a:t>sterile</a:t>
            </a:r>
            <a:r>
              <a:rPr lang="fr-FR" sz="1800" dirty="0">
                <a:latin typeface="Aptos" panose="020B0004020202020204" pitchFamily="34" charset="0"/>
              </a:rPr>
              <a:t> sites of the body, </a:t>
            </a:r>
            <a:r>
              <a:rPr lang="fr-FR" sz="1800" dirty="0" err="1">
                <a:latin typeface="Aptos" panose="020B0004020202020204" pitchFamily="34" charset="0"/>
              </a:rPr>
              <a:t>such</a:t>
            </a:r>
            <a:r>
              <a:rPr lang="fr-FR" sz="1800" dirty="0">
                <a:latin typeface="Aptos" panose="020B0004020202020204" pitchFamily="34" charset="0"/>
              </a:rPr>
              <a:t> as the </a:t>
            </a:r>
            <a:r>
              <a:rPr lang="fr-FR" sz="1800" dirty="0" err="1">
                <a:latin typeface="Aptos" panose="020B0004020202020204" pitchFamily="34" charset="0"/>
              </a:rPr>
              <a:t>bloodstream</a:t>
            </a:r>
            <a:r>
              <a:rPr lang="fr-FR" sz="1800" dirty="0">
                <a:latin typeface="Aptos" panose="020B0004020202020204" pitchFamily="34" charset="0"/>
              </a:rPr>
              <a:t> or the </a:t>
            </a:r>
            <a:r>
              <a:rPr lang="fr-FR" sz="1800" dirty="0" err="1">
                <a:latin typeface="Aptos" panose="020B0004020202020204" pitchFamily="34" charset="0"/>
              </a:rPr>
              <a:t>cerebrospinal</a:t>
            </a:r>
            <a:r>
              <a:rPr lang="fr-FR" sz="1800" dirty="0">
                <a:latin typeface="Aptos" panose="020B0004020202020204" pitchFamily="34" charset="0"/>
              </a:rPr>
              <a:t> </a:t>
            </a:r>
            <a:r>
              <a:rPr lang="fr-FR" sz="1800" dirty="0" err="1">
                <a:latin typeface="Aptos" panose="020B0004020202020204" pitchFamily="34" charset="0"/>
              </a:rPr>
              <a:t>fluid</a:t>
            </a:r>
            <a:r>
              <a:rPr lang="fr-FR" sz="1800" dirty="0">
                <a:latin typeface="Aptos" panose="020B0004020202020204" pitchFamily="34" charset="0"/>
              </a:rPr>
              <a:t> (CSF).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D76F970-3611-1E51-4DE5-FDEBB91AE225}"/>
              </a:ext>
            </a:extLst>
          </p:cNvPr>
          <p:cNvSpPr txBox="1">
            <a:spLocks/>
          </p:cNvSpPr>
          <p:nvPr/>
        </p:nvSpPr>
        <p:spPr bwMode="auto">
          <a:xfrm>
            <a:off x="4055096" y="211051"/>
            <a:ext cx="3064156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kern="0" dirty="0">
                <a:solidFill>
                  <a:srgbClr val="0F4E80"/>
                </a:solidFill>
                <a:latin typeface="Aptos" panose="020B0004020202020204" pitchFamily="34" charset="0"/>
              </a:rPr>
              <a:t>Quick </a:t>
            </a:r>
            <a:r>
              <a:rPr lang="fr-FR" sz="1800" b="1" kern="0" dirty="0" err="1">
                <a:solidFill>
                  <a:srgbClr val="0F4E80"/>
                </a:solidFill>
                <a:latin typeface="Aptos" panose="020B0004020202020204" pitchFamily="34" charset="0"/>
              </a:rPr>
              <a:t>context</a:t>
            </a:r>
            <a:r>
              <a:rPr lang="fr-FR" sz="1800" b="1" kern="0" dirty="0">
                <a:solidFill>
                  <a:srgbClr val="0F4E80"/>
                </a:solidFill>
                <a:latin typeface="Aptos" panose="020B0004020202020204" pitchFamily="34" charset="0"/>
              </a:rPr>
              <a:t> </a:t>
            </a:r>
            <a:r>
              <a:rPr lang="fr-FR" sz="1800" b="1" kern="0" dirty="0" err="1">
                <a:solidFill>
                  <a:srgbClr val="0F4E80"/>
                </a:solidFill>
                <a:latin typeface="Aptos" panose="020B0004020202020204" pitchFamily="34" charset="0"/>
              </a:rPr>
              <a:t>overview</a:t>
            </a:r>
            <a:endParaRPr lang="fr-FR" sz="1800" b="1" kern="0" dirty="0">
              <a:solidFill>
                <a:srgbClr val="0F4E80"/>
              </a:solidFill>
              <a:latin typeface="Aptos" panose="020B00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FCDFCF-E306-4E49-7BF8-6BBCF7787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20" y="152289"/>
            <a:ext cx="1632823" cy="59598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3613B79-B650-4587-64D6-109F727704B6}"/>
              </a:ext>
            </a:extLst>
          </p:cNvPr>
          <p:cNvCxnSpPr/>
          <p:nvPr/>
        </p:nvCxnSpPr>
        <p:spPr bwMode="auto">
          <a:xfrm>
            <a:off x="3878319" y="152289"/>
            <a:ext cx="0" cy="641620"/>
          </a:xfrm>
          <a:prstGeom prst="line">
            <a:avLst/>
          </a:prstGeom>
          <a:noFill/>
          <a:ln w="38100" cap="flat" cmpd="sng" algn="ctr">
            <a:solidFill>
              <a:srgbClr val="104E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EBA79EE7-5259-16AE-8911-71A9AC2C2FE6}"/>
              </a:ext>
            </a:extLst>
          </p:cNvPr>
          <p:cNvSpPr txBox="1"/>
          <p:nvPr/>
        </p:nvSpPr>
        <p:spPr>
          <a:xfrm>
            <a:off x="3045371" y="1076091"/>
            <a:ext cx="61012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Invasive </a:t>
            </a:r>
            <a:r>
              <a:rPr lang="fr-FR" sz="2000" b="1" dirty="0" err="1">
                <a:solidFill>
                  <a:srgbClr val="FF0000"/>
                </a:solidFill>
                <a:latin typeface="Aptos" panose="020B0004020202020204" pitchFamily="34" charset="0"/>
              </a:rPr>
              <a:t>Meningococcal</a:t>
            </a: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Aptos" panose="020B0004020202020204" pitchFamily="34" charset="0"/>
              </a:rPr>
              <a:t>Disease</a:t>
            </a: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 (IMD)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955EF23-2D6A-A077-3C22-5145C9C4D4C5}"/>
              </a:ext>
            </a:extLst>
          </p:cNvPr>
          <p:cNvSpPr txBox="1">
            <a:spLocks/>
          </p:cNvSpPr>
          <p:nvPr/>
        </p:nvSpPr>
        <p:spPr bwMode="auto">
          <a:xfrm>
            <a:off x="599232" y="2167470"/>
            <a:ext cx="2222796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kern="0" dirty="0" err="1">
                <a:solidFill>
                  <a:srgbClr val="0F4E80"/>
                </a:solidFill>
                <a:latin typeface="Aptos" panose="020B0004020202020204" pitchFamily="34" charset="0"/>
              </a:rPr>
              <a:t>What</a:t>
            </a:r>
            <a:r>
              <a:rPr lang="fr-FR" sz="1800" b="1" kern="0" dirty="0">
                <a:solidFill>
                  <a:srgbClr val="0F4E80"/>
                </a:solidFill>
                <a:latin typeface="Aptos" panose="020B0004020202020204" pitchFamily="34" charset="0"/>
              </a:rPr>
              <a:t> </a:t>
            </a:r>
            <a:r>
              <a:rPr lang="fr-FR" sz="1800" b="1" kern="0" dirty="0" err="1">
                <a:solidFill>
                  <a:srgbClr val="0F4E80"/>
                </a:solidFill>
                <a:latin typeface="Aptos" panose="020B0004020202020204" pitchFamily="34" charset="0"/>
              </a:rPr>
              <a:t>is</a:t>
            </a:r>
            <a:r>
              <a:rPr lang="fr-FR" sz="1800" b="1" kern="0" dirty="0">
                <a:solidFill>
                  <a:srgbClr val="0F4E80"/>
                </a:solidFill>
                <a:latin typeface="Aptos" panose="020B0004020202020204" pitchFamily="34" charset="0"/>
              </a:rPr>
              <a:t> IMD ?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B5A9C12-7F61-C5AE-9823-1C22796C39F6}"/>
              </a:ext>
            </a:extLst>
          </p:cNvPr>
          <p:cNvSpPr/>
          <p:nvPr/>
        </p:nvSpPr>
        <p:spPr bwMode="auto">
          <a:xfrm>
            <a:off x="6290852" y="1907628"/>
            <a:ext cx="5186855" cy="4231916"/>
          </a:xfrm>
          <a:prstGeom prst="roundRect">
            <a:avLst>
              <a:gd name="adj" fmla="val 6322"/>
            </a:avLst>
          </a:prstGeom>
          <a:solidFill>
            <a:srgbClr val="EAEAEA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2"/>
              <a:buChar char="-"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A2BFD67A-2EDF-75E7-75E1-7134DBEE0BB1}"/>
              </a:ext>
            </a:extLst>
          </p:cNvPr>
          <p:cNvSpPr txBox="1">
            <a:spLocks/>
          </p:cNvSpPr>
          <p:nvPr/>
        </p:nvSpPr>
        <p:spPr bwMode="auto">
          <a:xfrm>
            <a:off x="6571148" y="2124588"/>
            <a:ext cx="3487252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kern="0" dirty="0">
                <a:solidFill>
                  <a:srgbClr val="0F4E80"/>
                </a:solidFill>
                <a:latin typeface="Aptos" panose="020B0004020202020204" pitchFamily="34" charset="0"/>
              </a:rPr>
              <a:t>Main </a:t>
            </a:r>
            <a:r>
              <a:rPr lang="fr-FR" sz="1800" b="1" kern="0" dirty="0" err="1">
                <a:solidFill>
                  <a:srgbClr val="0F4E80"/>
                </a:solidFill>
                <a:latin typeface="Aptos" panose="020B0004020202020204" pitchFamily="34" charset="0"/>
              </a:rPr>
              <a:t>Clinical</a:t>
            </a:r>
            <a:r>
              <a:rPr lang="fr-FR" sz="1800" b="1" kern="0" dirty="0">
                <a:solidFill>
                  <a:srgbClr val="0F4E80"/>
                </a:solidFill>
                <a:latin typeface="Aptos" panose="020B0004020202020204" pitchFamily="34" charset="0"/>
              </a:rPr>
              <a:t> Manifestations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61D51B0E-13E6-7EDF-8143-A0353916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50" y="2648683"/>
            <a:ext cx="4543542" cy="29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Meningitis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: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inflammation of the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meninges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Septicemia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: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systemic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infection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with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life-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threatening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potential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Purpura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fulminans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: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rapidly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progressive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form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of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septicemia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characterized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by a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hemorrhagic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rash</a:t>
            </a:r>
          </a:p>
        </p:txBody>
      </p:sp>
      <p:pic>
        <p:nvPicPr>
          <p:cNvPr id="2" name="Image 1" descr="Une image contenant Graphique, Police, graphisme, typographie&#10;&#10;Le contenu généré par l’IA peut être incorrect.">
            <a:extLst>
              <a:ext uri="{FF2B5EF4-FFF2-40B4-BE49-F238E27FC236}">
                <a16:creationId xmlns:a16="http://schemas.microsoft.com/office/drawing/2014/main" id="{04D5F4EC-102A-0663-E828-D20356A32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93" y="237090"/>
            <a:ext cx="1402777" cy="2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16522"/>
      </p:ext>
    </p:extLst>
  </p:cSld>
  <p:clrMapOvr>
    <a:masterClrMapping/>
  </p:clrMapOvr>
  <p:transition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322A6287-1EE8-6CB6-6127-9F41F1DE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14" y="2615022"/>
            <a:ext cx="1835445" cy="184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>
            <a:extLst>
              <a:ext uri="{FF2B5EF4-FFF2-40B4-BE49-F238E27FC236}">
                <a16:creationId xmlns:a16="http://schemas.microsoft.com/office/drawing/2014/main" id="{AECDA1E4-A9FB-4D51-B91D-12A9984BF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7378"/>
          <a:stretch/>
        </p:blipFill>
        <p:spPr bwMode="auto">
          <a:xfrm>
            <a:off x="378511" y="2758177"/>
            <a:ext cx="2454336" cy="16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>
            <a:extLst>
              <a:ext uri="{FF2B5EF4-FFF2-40B4-BE49-F238E27FC236}">
                <a16:creationId xmlns:a16="http://schemas.microsoft.com/office/drawing/2014/main" id="{8B3CF93F-F713-5173-96F6-5CF74E856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" t="12052" r="7762"/>
          <a:stretch/>
        </p:blipFill>
        <p:spPr bwMode="auto">
          <a:xfrm>
            <a:off x="3221383" y="2758177"/>
            <a:ext cx="2534195" cy="17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vere Rash of meningococcemia">
            <a:extLst>
              <a:ext uri="{FF2B5EF4-FFF2-40B4-BE49-F238E27FC236}">
                <a16:creationId xmlns:a16="http://schemas.microsoft.com/office/drawing/2014/main" id="{F5677E58-AC06-02F8-6703-3D022F33F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8" b="13095"/>
          <a:stretch/>
        </p:blipFill>
        <p:spPr bwMode="auto">
          <a:xfrm>
            <a:off x="8350148" y="2758177"/>
            <a:ext cx="3672957" cy="15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270E7B9-3474-0569-75BE-69DC2219306D}"/>
              </a:ext>
            </a:extLst>
          </p:cNvPr>
          <p:cNvSpPr txBox="1">
            <a:spLocks/>
          </p:cNvSpPr>
          <p:nvPr/>
        </p:nvSpPr>
        <p:spPr bwMode="auto">
          <a:xfrm>
            <a:off x="4055096" y="211051"/>
            <a:ext cx="3064156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kern="0" dirty="0">
                <a:solidFill>
                  <a:srgbClr val="0F4E80"/>
                </a:solidFill>
                <a:latin typeface="Aptos" panose="020B0004020202020204" pitchFamily="34" charset="0"/>
              </a:rPr>
              <a:t>Quick </a:t>
            </a:r>
            <a:r>
              <a:rPr lang="fr-FR" sz="1800" b="1" kern="0" dirty="0" err="1">
                <a:solidFill>
                  <a:srgbClr val="0F4E80"/>
                </a:solidFill>
                <a:latin typeface="Aptos" panose="020B0004020202020204" pitchFamily="34" charset="0"/>
              </a:rPr>
              <a:t>context</a:t>
            </a:r>
            <a:r>
              <a:rPr lang="fr-FR" sz="1800" b="1" kern="0" dirty="0">
                <a:solidFill>
                  <a:srgbClr val="0F4E80"/>
                </a:solidFill>
                <a:latin typeface="Aptos" panose="020B0004020202020204" pitchFamily="34" charset="0"/>
              </a:rPr>
              <a:t> </a:t>
            </a:r>
            <a:r>
              <a:rPr lang="fr-FR" sz="1800" b="1" kern="0" dirty="0" err="1">
                <a:solidFill>
                  <a:srgbClr val="0F4E80"/>
                </a:solidFill>
                <a:latin typeface="Aptos" panose="020B0004020202020204" pitchFamily="34" charset="0"/>
              </a:rPr>
              <a:t>overwiew</a:t>
            </a:r>
            <a:endParaRPr lang="fr-FR" sz="1800" b="1" kern="0" dirty="0">
              <a:solidFill>
                <a:srgbClr val="0F4E80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CED7FA-6CB8-7354-B4B0-5BC4FF1A0B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20" y="152289"/>
            <a:ext cx="1632823" cy="59598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EC4A87B-0680-85A4-B3AF-BA17A1F48855}"/>
              </a:ext>
            </a:extLst>
          </p:cNvPr>
          <p:cNvCxnSpPr/>
          <p:nvPr/>
        </p:nvCxnSpPr>
        <p:spPr bwMode="auto">
          <a:xfrm>
            <a:off x="3878319" y="152289"/>
            <a:ext cx="0" cy="641620"/>
          </a:xfrm>
          <a:prstGeom prst="line">
            <a:avLst/>
          </a:prstGeom>
          <a:noFill/>
          <a:ln w="38100" cap="flat" cmpd="sng" algn="ctr">
            <a:solidFill>
              <a:srgbClr val="104E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C5372AD-A715-D69F-2D43-ACB880A800D5}"/>
              </a:ext>
            </a:extLst>
          </p:cNvPr>
          <p:cNvSpPr txBox="1"/>
          <p:nvPr/>
        </p:nvSpPr>
        <p:spPr>
          <a:xfrm>
            <a:off x="3045371" y="1076091"/>
            <a:ext cx="61012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Invasive </a:t>
            </a:r>
            <a:r>
              <a:rPr lang="fr-FR" sz="2000" b="1" dirty="0" err="1">
                <a:solidFill>
                  <a:srgbClr val="FF0000"/>
                </a:solidFill>
                <a:latin typeface="Aptos" panose="020B0004020202020204" pitchFamily="34" charset="0"/>
              </a:rPr>
              <a:t>Meningococcal</a:t>
            </a: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Aptos" panose="020B0004020202020204" pitchFamily="34" charset="0"/>
              </a:rPr>
              <a:t>Disease</a:t>
            </a: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 (IMD)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868AB7B-6B9D-AEDF-96CC-2FBB1AFCAFEB}"/>
              </a:ext>
            </a:extLst>
          </p:cNvPr>
          <p:cNvSpPr txBox="1">
            <a:spLocks/>
          </p:cNvSpPr>
          <p:nvPr/>
        </p:nvSpPr>
        <p:spPr bwMode="auto">
          <a:xfrm>
            <a:off x="494281" y="1736619"/>
            <a:ext cx="2222796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kern="0" dirty="0" err="1">
                <a:solidFill>
                  <a:srgbClr val="0F4E80"/>
                </a:solidFill>
                <a:latin typeface="Aptos" panose="020B0004020202020204" pitchFamily="34" charset="0"/>
              </a:rPr>
              <a:t>Clinical</a:t>
            </a:r>
            <a:r>
              <a:rPr lang="fr-FR" sz="1800" b="1" kern="0" dirty="0">
                <a:solidFill>
                  <a:srgbClr val="0F4E80"/>
                </a:solidFill>
                <a:latin typeface="Aptos" panose="020B0004020202020204" pitchFamily="34" charset="0"/>
              </a:rPr>
              <a:t> </a:t>
            </a:r>
            <a:r>
              <a:rPr lang="fr-FR" sz="1800" b="1" kern="0" dirty="0" err="1">
                <a:solidFill>
                  <a:srgbClr val="0F4E80"/>
                </a:solidFill>
                <a:latin typeface="Aptos" panose="020B0004020202020204" pitchFamily="34" charset="0"/>
              </a:rPr>
              <a:t>features</a:t>
            </a:r>
            <a:endParaRPr lang="fr-FR" sz="1800" b="1" kern="0" dirty="0">
              <a:solidFill>
                <a:srgbClr val="0F4E80"/>
              </a:solidFill>
              <a:latin typeface="Aptos" panose="020B00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BA1EE5C-0EE9-5858-8D4A-466611336B72}"/>
              </a:ext>
            </a:extLst>
          </p:cNvPr>
          <p:cNvSpPr txBox="1"/>
          <p:nvPr/>
        </p:nvSpPr>
        <p:spPr>
          <a:xfrm>
            <a:off x="0" y="4654428"/>
            <a:ext cx="3177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1400" b="1" dirty="0" err="1">
                <a:latin typeface="Aptos" panose="020B0004020202020204" pitchFamily="34" charset="0"/>
              </a:rPr>
              <a:t>Brudzinski’s</a:t>
            </a:r>
            <a:r>
              <a:rPr lang="fr-FR" sz="1400" b="1" dirty="0">
                <a:latin typeface="Aptos" panose="020B0004020202020204" pitchFamily="34" charset="0"/>
              </a:rPr>
              <a:t> </a:t>
            </a:r>
            <a:r>
              <a:rPr lang="fr-FR" sz="1400" b="1" dirty="0" err="1">
                <a:latin typeface="Aptos" panose="020B0004020202020204" pitchFamily="34" charset="0"/>
              </a:rPr>
              <a:t>sign</a:t>
            </a:r>
            <a:endParaRPr lang="fr-FR" sz="1400" b="1" dirty="0">
              <a:latin typeface="Aptos" panose="020B00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C729BDB-B79B-0233-3DEB-0A71A0C9CAD2}"/>
              </a:ext>
            </a:extLst>
          </p:cNvPr>
          <p:cNvSpPr txBox="1"/>
          <p:nvPr/>
        </p:nvSpPr>
        <p:spPr>
          <a:xfrm>
            <a:off x="3129046" y="4658605"/>
            <a:ext cx="2718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1400" b="1" dirty="0">
                <a:latin typeface="Aptos" panose="020B0004020202020204" pitchFamily="34" charset="0"/>
              </a:rPr>
              <a:t>Common </a:t>
            </a:r>
            <a:r>
              <a:rPr lang="fr-FR" sz="1400" b="1" dirty="0" err="1">
                <a:latin typeface="Aptos" panose="020B0004020202020204" pitchFamily="34" charset="0"/>
              </a:rPr>
              <a:t>symptoms</a:t>
            </a:r>
            <a:r>
              <a:rPr lang="fr-FR" sz="1400" b="1" dirty="0">
                <a:latin typeface="Aptos" panose="020B0004020202020204" pitchFamily="34" charset="0"/>
              </a:rPr>
              <a:t> of </a:t>
            </a:r>
            <a:r>
              <a:rPr lang="fr-FR" sz="1400" b="1" dirty="0" err="1">
                <a:latin typeface="Aptos" panose="020B0004020202020204" pitchFamily="34" charset="0"/>
              </a:rPr>
              <a:t>meningococcal</a:t>
            </a:r>
            <a:r>
              <a:rPr lang="fr-FR" sz="1400" b="1" dirty="0">
                <a:latin typeface="Aptos" panose="020B0004020202020204" pitchFamily="34" charset="0"/>
              </a:rPr>
              <a:t> </a:t>
            </a:r>
            <a:r>
              <a:rPr lang="fr-FR" sz="1400" b="1" dirty="0" err="1">
                <a:latin typeface="Aptos" panose="020B0004020202020204" pitchFamily="34" charset="0"/>
              </a:rPr>
              <a:t>meningitis</a:t>
            </a:r>
            <a:endParaRPr lang="fr-FR" sz="1400" b="1" dirty="0">
              <a:latin typeface="Aptos" panose="020B00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7CF06F7-6473-86BA-A449-F6A8B430CE99}"/>
              </a:ext>
            </a:extLst>
          </p:cNvPr>
          <p:cNvSpPr txBox="1"/>
          <p:nvPr/>
        </p:nvSpPr>
        <p:spPr>
          <a:xfrm>
            <a:off x="5702402" y="4660957"/>
            <a:ext cx="27188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1400" b="1" dirty="0" err="1">
                <a:latin typeface="Aptos" panose="020B0004020202020204" pitchFamily="34" charset="0"/>
              </a:rPr>
              <a:t>Purpuric</a:t>
            </a:r>
            <a:r>
              <a:rPr lang="fr-FR" sz="1400" b="1" dirty="0">
                <a:latin typeface="Aptos" panose="020B0004020202020204" pitchFamily="34" charset="0"/>
              </a:rPr>
              <a:t> rash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072ABE0-55D0-A41B-D206-518A3AF95874}"/>
              </a:ext>
            </a:extLst>
          </p:cNvPr>
          <p:cNvSpPr txBox="1"/>
          <p:nvPr/>
        </p:nvSpPr>
        <p:spPr>
          <a:xfrm>
            <a:off x="8555543" y="4660957"/>
            <a:ext cx="3262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1400" b="1" dirty="0">
                <a:latin typeface="Aptos" panose="020B0004020202020204" pitchFamily="34" charset="0"/>
              </a:rPr>
              <a:t>Purpura </a:t>
            </a:r>
            <a:r>
              <a:rPr lang="fr-FR" sz="1400" b="1" dirty="0" err="1">
                <a:latin typeface="Aptos" panose="020B0004020202020204" pitchFamily="34" charset="0"/>
              </a:rPr>
              <a:t>fulminans</a:t>
            </a:r>
            <a:r>
              <a:rPr lang="fr-FR" sz="1400" b="1" dirty="0">
                <a:latin typeface="Aptos" panose="020B0004020202020204" pitchFamily="34" charset="0"/>
              </a:rPr>
              <a:t> </a:t>
            </a:r>
            <a:r>
              <a:rPr lang="fr-FR" sz="1400" b="1" dirty="0" err="1">
                <a:latin typeface="Aptos" panose="020B0004020202020204" pitchFamily="34" charset="0"/>
              </a:rPr>
              <a:t>with</a:t>
            </a:r>
            <a:r>
              <a:rPr lang="fr-FR" sz="1400" b="1" dirty="0">
                <a:latin typeface="Aptos" panose="020B0004020202020204" pitchFamily="34" charset="0"/>
              </a:rPr>
              <a:t> skin </a:t>
            </a:r>
            <a:r>
              <a:rPr lang="fr-FR" sz="1400" b="1" dirty="0" err="1">
                <a:latin typeface="Aptos" panose="020B0004020202020204" pitchFamily="34" charset="0"/>
              </a:rPr>
              <a:t>necrosis</a:t>
            </a:r>
            <a:endParaRPr lang="fr-FR" sz="1400" b="1" dirty="0">
              <a:latin typeface="Aptos" panose="020B0004020202020204" pitchFamily="34" charset="0"/>
            </a:endParaRPr>
          </a:p>
        </p:txBody>
      </p:sp>
      <p:pic>
        <p:nvPicPr>
          <p:cNvPr id="2" name="Image 1" descr="Une image contenant Graphique, Police, graphisme, typographie&#10;&#10;Le contenu généré par l’IA peut être incorrect.">
            <a:extLst>
              <a:ext uri="{FF2B5EF4-FFF2-40B4-BE49-F238E27FC236}">
                <a16:creationId xmlns:a16="http://schemas.microsoft.com/office/drawing/2014/main" id="{6A1F35EE-5FBA-4A5A-C25F-842F00D27E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893" y="237090"/>
            <a:ext cx="1402777" cy="2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12463"/>
      </p:ext>
    </p:extLst>
  </p:cSld>
  <p:clrMapOvr>
    <a:masterClrMapping/>
  </p:clrMapOvr>
  <p:transition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B10BECC-0C17-5FDD-C3F5-55B5C7ADA2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49702"/>
              </p:ext>
            </p:extLst>
          </p:nvPr>
        </p:nvGraphicFramePr>
        <p:xfrm>
          <a:off x="1270906" y="2120821"/>
          <a:ext cx="9650187" cy="34498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16729">
                  <a:extLst>
                    <a:ext uri="{9D8B030D-6E8A-4147-A177-3AD203B41FA5}">
                      <a16:colId xmlns:a16="http://schemas.microsoft.com/office/drawing/2014/main" val="1243676156"/>
                    </a:ext>
                  </a:extLst>
                </a:gridCol>
                <a:gridCol w="3216729">
                  <a:extLst>
                    <a:ext uri="{9D8B030D-6E8A-4147-A177-3AD203B41FA5}">
                      <a16:colId xmlns:a16="http://schemas.microsoft.com/office/drawing/2014/main" val="2177555114"/>
                    </a:ext>
                  </a:extLst>
                </a:gridCol>
                <a:gridCol w="3216729">
                  <a:extLst>
                    <a:ext uri="{9D8B030D-6E8A-4147-A177-3AD203B41FA5}">
                      <a16:colId xmlns:a16="http://schemas.microsoft.com/office/drawing/2014/main" val="131745088"/>
                    </a:ext>
                  </a:extLst>
                </a:gridCol>
              </a:tblGrid>
              <a:tr h="88363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Serogroups</a:t>
                      </a:r>
                      <a:endParaRPr lang="fr-FR" sz="16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Proportion</a:t>
                      </a:r>
                      <a:endParaRPr lang="fr-FR" sz="16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Case </a:t>
                      </a:r>
                      <a:r>
                        <a:rPr lang="fr-FR" sz="1600" dirty="0" err="1"/>
                        <a:t>Fatality</a:t>
                      </a:r>
                      <a:r>
                        <a:rPr lang="fr-FR" sz="1600" dirty="0"/>
                        <a:t> Rate</a:t>
                      </a:r>
                      <a:endParaRPr lang="fr-FR" sz="16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896118"/>
                  </a:ext>
                </a:extLst>
              </a:tr>
              <a:tr h="4603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ptos" panose="020B000402020202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1840047"/>
                  </a:ext>
                </a:extLst>
              </a:tr>
              <a:tr h="4603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ptos" panose="020B00040202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ptos" panose="020B0004020202020204" pitchFamily="34" charset="0"/>
                        </a:rPr>
                        <a:t>45 %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ptos" panose="020B0004020202020204" pitchFamily="34" charset="0"/>
                        </a:rPr>
                        <a:t>13 %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6476175"/>
                  </a:ext>
                </a:extLst>
              </a:tr>
              <a:tr h="4603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ptos" panose="020B0004020202020204" pitchFamily="34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066348"/>
                  </a:ext>
                </a:extLst>
              </a:tr>
              <a:tr h="4603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ptos" panose="020B0004020202020204" pitchFamily="34" charset="0"/>
                        </a:rPr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ptos" panose="020B0004020202020204" pitchFamily="34" charset="0"/>
                        </a:rPr>
                        <a:t>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ptos" panose="020B0004020202020204" pitchFamily="34" charset="0"/>
                        </a:rPr>
                        <a:t>20 %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100934"/>
                  </a:ext>
                </a:extLst>
              </a:tr>
              <a:tr h="36238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6310518"/>
                  </a:ext>
                </a:extLst>
              </a:tr>
              <a:tr h="36238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ptos" panose="020B0004020202020204" pitchFamily="34" charset="0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ptos" panose="020B0004020202020204" pitchFamily="34" charset="0"/>
                        </a:rPr>
                        <a:t>25 %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ptos" panose="020B0004020202020204" pitchFamily="34" charset="0"/>
                        </a:rPr>
                        <a:t>10 %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861864"/>
                  </a:ext>
                </a:extLst>
              </a:tr>
            </a:tbl>
          </a:graphicData>
        </a:graphic>
      </p:graphicFrame>
      <p:sp>
        <p:nvSpPr>
          <p:cNvPr id="3" name="Titre 1">
            <a:extLst>
              <a:ext uri="{FF2B5EF4-FFF2-40B4-BE49-F238E27FC236}">
                <a16:creationId xmlns:a16="http://schemas.microsoft.com/office/drawing/2014/main" id="{AA4B5C7B-4F72-6ADF-7A28-C2134D5730B7}"/>
              </a:ext>
            </a:extLst>
          </p:cNvPr>
          <p:cNvSpPr txBox="1">
            <a:spLocks/>
          </p:cNvSpPr>
          <p:nvPr/>
        </p:nvSpPr>
        <p:spPr bwMode="auto">
          <a:xfrm>
            <a:off x="4055095" y="211051"/>
            <a:ext cx="4736199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dirty="0">
                <a:latin typeface="Aptos" panose="020B0004020202020204" pitchFamily="34" charset="0"/>
              </a:rPr>
              <a:t>Six </a:t>
            </a:r>
            <a:r>
              <a:rPr lang="fr-FR" sz="1800" b="1" dirty="0" err="1">
                <a:latin typeface="Aptos" panose="020B0004020202020204" pitchFamily="34" charset="0"/>
              </a:rPr>
              <a:t>Serogroups</a:t>
            </a:r>
            <a:r>
              <a:rPr lang="fr-FR" sz="1800" b="1" dirty="0">
                <a:latin typeface="Aptos" panose="020B0004020202020204" pitchFamily="34" charset="0"/>
              </a:rPr>
              <a:t> of Importance in </a:t>
            </a:r>
            <a:r>
              <a:rPr lang="fr-FR" sz="1800" b="1" dirty="0" err="1">
                <a:latin typeface="Aptos" panose="020B0004020202020204" pitchFamily="34" charset="0"/>
              </a:rPr>
              <a:t>Humans</a:t>
            </a:r>
            <a:endParaRPr lang="fr-FR" sz="1800" b="1" kern="0" dirty="0">
              <a:solidFill>
                <a:srgbClr val="0F4E80"/>
              </a:solidFill>
              <a:latin typeface="Aptos" panose="020B00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265100-210E-2CAD-5462-19C4C658A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20" y="152289"/>
            <a:ext cx="1632823" cy="59598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3795C4B-558C-FD4C-4FD8-215113672CA4}"/>
              </a:ext>
            </a:extLst>
          </p:cNvPr>
          <p:cNvCxnSpPr/>
          <p:nvPr/>
        </p:nvCxnSpPr>
        <p:spPr bwMode="auto">
          <a:xfrm>
            <a:off x="3878319" y="152289"/>
            <a:ext cx="0" cy="641620"/>
          </a:xfrm>
          <a:prstGeom prst="line">
            <a:avLst/>
          </a:prstGeom>
          <a:noFill/>
          <a:ln w="38100" cap="flat" cmpd="sng" algn="ctr">
            <a:solidFill>
              <a:srgbClr val="104E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95AE2F9-8191-6CF4-392B-A9DB731FF7AA}"/>
              </a:ext>
            </a:extLst>
          </p:cNvPr>
          <p:cNvSpPr txBox="1"/>
          <p:nvPr/>
        </p:nvSpPr>
        <p:spPr>
          <a:xfrm>
            <a:off x="3045371" y="1076091"/>
            <a:ext cx="61012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The </a:t>
            </a:r>
            <a:r>
              <a:rPr lang="fr-FR" sz="2000" b="1" dirty="0" err="1">
                <a:solidFill>
                  <a:srgbClr val="FF0000"/>
                </a:solidFill>
                <a:latin typeface="Aptos" panose="020B0004020202020204" pitchFamily="34" charset="0"/>
              </a:rPr>
              <a:t>Three</a:t>
            </a: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 Main </a:t>
            </a:r>
            <a:r>
              <a:rPr lang="fr-FR" sz="2000" b="1" dirty="0" err="1">
                <a:solidFill>
                  <a:srgbClr val="FF0000"/>
                </a:solidFill>
                <a:latin typeface="Aptos" panose="020B0004020202020204" pitchFamily="34" charset="0"/>
              </a:rPr>
              <a:t>Serogroups</a:t>
            </a:r>
            <a:r>
              <a:rPr lang="fr-FR" sz="2000" b="1" dirty="0">
                <a:solidFill>
                  <a:srgbClr val="FF0000"/>
                </a:solidFill>
                <a:latin typeface="Aptos" panose="020B0004020202020204" pitchFamily="34" charset="0"/>
              </a:rPr>
              <a:t> in France</a:t>
            </a:r>
          </a:p>
        </p:txBody>
      </p:sp>
      <p:pic>
        <p:nvPicPr>
          <p:cNvPr id="2" name="Image 1" descr="Une image contenant Graphique, Police, graphisme, typographie&#10;&#10;Le contenu généré par l’IA peut être incorrect.">
            <a:extLst>
              <a:ext uri="{FF2B5EF4-FFF2-40B4-BE49-F238E27FC236}">
                <a16:creationId xmlns:a16="http://schemas.microsoft.com/office/drawing/2014/main" id="{888A36F5-D4FD-A55D-9378-A453180C1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93" y="237090"/>
            <a:ext cx="1402777" cy="2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72096"/>
      </p:ext>
    </p:extLst>
  </p:cSld>
  <p:clrMapOvr>
    <a:masterClrMapping/>
  </p:clrMapOvr>
  <p:transition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BA100-0F43-D084-7994-FFC0CBD72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B629D8A-0B30-09F2-34C7-FA029F5DC33C}"/>
              </a:ext>
            </a:extLst>
          </p:cNvPr>
          <p:cNvSpPr txBox="1">
            <a:spLocks/>
          </p:cNvSpPr>
          <p:nvPr/>
        </p:nvSpPr>
        <p:spPr bwMode="auto">
          <a:xfrm>
            <a:off x="4055095" y="211051"/>
            <a:ext cx="6382126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dirty="0">
                <a:latin typeface="Aptos" panose="020B0004020202020204" pitchFamily="34" charset="0"/>
              </a:rPr>
              <a:t>Trends in IMD in France, </a:t>
            </a:r>
            <a:r>
              <a:rPr lang="fr-FR" sz="1800" b="1" dirty="0" err="1">
                <a:latin typeface="Aptos" panose="020B0004020202020204" pitchFamily="34" charset="0"/>
              </a:rPr>
              <a:t>January</a:t>
            </a:r>
            <a:r>
              <a:rPr lang="fr-FR" sz="1800" b="1" dirty="0">
                <a:latin typeface="Aptos" panose="020B0004020202020204" pitchFamily="34" charset="0"/>
              </a:rPr>
              <a:t> 2017 – </a:t>
            </a:r>
            <a:r>
              <a:rPr lang="fr-FR" sz="1800" b="1" dirty="0" err="1">
                <a:latin typeface="Aptos" panose="020B0004020202020204" pitchFamily="34" charset="0"/>
              </a:rPr>
              <a:t>February</a:t>
            </a:r>
            <a:r>
              <a:rPr lang="fr-FR" sz="1800" b="1" dirty="0">
                <a:latin typeface="Aptos" panose="020B0004020202020204" pitchFamily="34" charset="0"/>
              </a:rPr>
              <a:t> 2025</a:t>
            </a:r>
            <a:br>
              <a:rPr lang="fr-FR" sz="1800" dirty="0">
                <a:latin typeface="Aptos" panose="020B0004020202020204" pitchFamily="34" charset="0"/>
              </a:rPr>
            </a:br>
            <a:r>
              <a:rPr lang="fr-FR" sz="1800" i="1" dirty="0">
                <a:latin typeface="Aptos" panose="020B0004020202020204" pitchFamily="34" charset="0"/>
              </a:rPr>
              <a:t>(</a:t>
            </a:r>
            <a:r>
              <a:rPr lang="fr-FR" sz="1800" i="1" dirty="0" err="1">
                <a:latin typeface="Aptos" panose="020B0004020202020204" pitchFamily="34" charset="0"/>
              </a:rPr>
              <a:t>Epidemiological</a:t>
            </a:r>
            <a:r>
              <a:rPr lang="fr-FR" sz="1800" i="1" dirty="0">
                <a:latin typeface="Aptos" panose="020B0004020202020204" pitchFamily="34" charset="0"/>
              </a:rPr>
              <a:t> </a:t>
            </a:r>
            <a:r>
              <a:rPr lang="fr-FR" sz="1800" i="1" dirty="0" err="1">
                <a:latin typeface="Aptos" panose="020B0004020202020204" pitchFamily="34" charset="0"/>
              </a:rPr>
              <a:t>year</a:t>
            </a:r>
            <a:r>
              <a:rPr lang="fr-FR" sz="1800" i="1" dirty="0">
                <a:latin typeface="Aptos" panose="020B0004020202020204" pitchFamily="34" charset="0"/>
              </a:rPr>
              <a:t>: July–June)</a:t>
            </a:r>
            <a:endParaRPr lang="fr-FR" sz="1800" b="1" kern="0" dirty="0">
              <a:solidFill>
                <a:srgbClr val="0F4E80"/>
              </a:solidFill>
              <a:latin typeface="Aptos" panose="020B00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7FFCD9-05B2-0CF0-93FA-675CEC16F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20" y="152289"/>
            <a:ext cx="1632823" cy="59598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1F89304-4A54-ABE2-A9F1-E9DD4C0B9E54}"/>
              </a:ext>
            </a:extLst>
          </p:cNvPr>
          <p:cNvCxnSpPr/>
          <p:nvPr/>
        </p:nvCxnSpPr>
        <p:spPr bwMode="auto">
          <a:xfrm>
            <a:off x="3878319" y="152289"/>
            <a:ext cx="0" cy="641620"/>
          </a:xfrm>
          <a:prstGeom prst="line">
            <a:avLst/>
          </a:prstGeom>
          <a:noFill/>
          <a:ln w="38100" cap="flat" cmpd="sng" algn="ctr">
            <a:solidFill>
              <a:srgbClr val="104E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9122CB78-6C66-DB5E-FA75-542F37FBE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94" y="1436914"/>
            <a:ext cx="11256212" cy="4598126"/>
          </a:xfrm>
          <a:prstGeom prst="rect">
            <a:avLst/>
          </a:prstGeom>
        </p:spPr>
      </p:pic>
      <p:sp>
        <p:nvSpPr>
          <p:cNvPr id="12" name="ZoneTexte 10">
            <a:extLst>
              <a:ext uri="{FF2B5EF4-FFF2-40B4-BE49-F238E27FC236}">
                <a16:creationId xmlns:a16="http://schemas.microsoft.com/office/drawing/2014/main" id="{A3419072-D265-5F43-E486-A36F5A101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5" y="6510339"/>
            <a:ext cx="8174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CNRMHi</a:t>
            </a:r>
            <a:endParaRPr kumimoji="0" lang="en-US" altLang="fr-FR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Graphique, Police, graphisme, typographie&#10;&#10;Le contenu généré par l’IA peut être incorrect.">
            <a:extLst>
              <a:ext uri="{FF2B5EF4-FFF2-40B4-BE49-F238E27FC236}">
                <a16:creationId xmlns:a16="http://schemas.microsoft.com/office/drawing/2014/main" id="{73A6A023-E8BB-7C28-90C0-D40403E2F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93" y="237090"/>
            <a:ext cx="1402777" cy="2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14838"/>
      </p:ext>
    </p:extLst>
  </p:cSld>
  <p:clrMapOvr>
    <a:masterClrMapping/>
  </p:clrMapOvr>
  <p:transition advClick="0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80929D0-6E54-45F6-A17C-0CB17FFD3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023"/>
          <a:stretch/>
        </p:blipFill>
        <p:spPr>
          <a:xfrm>
            <a:off x="779613" y="1657241"/>
            <a:ext cx="10619900" cy="354351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E2E93E5-3819-46DF-BC63-9010E72F8C9C}"/>
              </a:ext>
            </a:extLst>
          </p:cNvPr>
          <p:cNvSpPr txBox="1"/>
          <p:nvPr/>
        </p:nvSpPr>
        <p:spPr>
          <a:xfrm>
            <a:off x="1023453" y="5097430"/>
            <a:ext cx="95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Jan2017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16ED57-2EEC-42A6-AA40-7C530D4DBF57}"/>
              </a:ext>
            </a:extLst>
          </p:cNvPr>
          <p:cNvSpPr txBox="1"/>
          <p:nvPr/>
        </p:nvSpPr>
        <p:spPr>
          <a:xfrm rot="16200000">
            <a:off x="-683705" y="3178642"/>
            <a:ext cx="2926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12-Month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Centered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Moving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Average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ZoneTexte 10">
            <a:extLst>
              <a:ext uri="{FF2B5EF4-FFF2-40B4-BE49-F238E27FC236}">
                <a16:creationId xmlns:a16="http://schemas.microsoft.com/office/drawing/2014/main" id="{87467A67-D64F-4C8E-A37D-74F3AF7E6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5" y="6510339"/>
            <a:ext cx="8174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Données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CNRMHi</a:t>
            </a:r>
            <a:endParaRPr kumimoji="0" lang="en-US" altLang="fr-FR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20F342-33E2-4D1B-454E-B5A4F38B5DD2}"/>
              </a:ext>
            </a:extLst>
          </p:cNvPr>
          <p:cNvSpPr txBox="1"/>
          <p:nvPr/>
        </p:nvSpPr>
        <p:spPr>
          <a:xfrm>
            <a:off x="10684436" y="5097429"/>
            <a:ext cx="95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Jan2025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9E7363E-49D3-F9B4-4C09-DA19738059C7}"/>
              </a:ext>
            </a:extLst>
          </p:cNvPr>
          <p:cNvSpPr txBox="1">
            <a:spLocks/>
          </p:cNvSpPr>
          <p:nvPr/>
        </p:nvSpPr>
        <p:spPr bwMode="auto">
          <a:xfrm>
            <a:off x="4055094" y="211051"/>
            <a:ext cx="7588259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dirty="0">
                <a:latin typeface="Aptos" panose="020B0004020202020204" pitchFamily="34" charset="0"/>
              </a:rPr>
              <a:t>IMD Trends by </a:t>
            </a:r>
            <a:r>
              <a:rPr lang="fr-FR" sz="1800" b="1" dirty="0" err="1">
                <a:latin typeface="Aptos" panose="020B0004020202020204" pitchFamily="34" charset="0"/>
              </a:rPr>
              <a:t>Serogroup</a:t>
            </a:r>
            <a:r>
              <a:rPr lang="fr-FR" sz="1800" b="1" dirty="0">
                <a:latin typeface="Aptos" panose="020B0004020202020204" pitchFamily="34" charset="0"/>
              </a:rPr>
              <a:t> in France, </a:t>
            </a:r>
            <a:r>
              <a:rPr lang="fr-FR" sz="1800" b="1" dirty="0" err="1">
                <a:latin typeface="Aptos" panose="020B0004020202020204" pitchFamily="34" charset="0"/>
              </a:rPr>
              <a:t>January</a:t>
            </a:r>
            <a:r>
              <a:rPr lang="fr-FR" sz="1800" b="1" dirty="0">
                <a:latin typeface="Aptos" panose="020B0004020202020204" pitchFamily="34" charset="0"/>
              </a:rPr>
              <a:t> 2017 – </a:t>
            </a:r>
            <a:r>
              <a:rPr lang="fr-FR" sz="1800" b="1" dirty="0" err="1">
                <a:latin typeface="Aptos" panose="020B0004020202020204" pitchFamily="34" charset="0"/>
              </a:rPr>
              <a:t>February</a:t>
            </a:r>
            <a:r>
              <a:rPr lang="fr-FR" sz="1800" b="1" dirty="0">
                <a:latin typeface="Aptos" panose="020B0004020202020204" pitchFamily="34" charset="0"/>
              </a:rPr>
              <a:t> 2025</a:t>
            </a:r>
            <a:br>
              <a:rPr lang="fr-FR" sz="1800" dirty="0">
                <a:latin typeface="Aptos" panose="020B0004020202020204" pitchFamily="34" charset="0"/>
              </a:rPr>
            </a:br>
            <a:r>
              <a:rPr lang="fr-FR" sz="1800" i="1" dirty="0" err="1">
                <a:latin typeface="Aptos" panose="020B0004020202020204" pitchFamily="34" charset="0"/>
              </a:rPr>
              <a:t>Epidemiological</a:t>
            </a:r>
            <a:r>
              <a:rPr lang="fr-FR" sz="1800" i="1" dirty="0">
                <a:latin typeface="Aptos" panose="020B0004020202020204" pitchFamily="34" charset="0"/>
              </a:rPr>
              <a:t> </a:t>
            </a:r>
            <a:r>
              <a:rPr lang="fr-FR" sz="1800" i="1" dirty="0" err="1">
                <a:latin typeface="Aptos" panose="020B0004020202020204" pitchFamily="34" charset="0"/>
              </a:rPr>
              <a:t>year</a:t>
            </a:r>
            <a:r>
              <a:rPr lang="fr-FR" sz="1800" i="1" dirty="0">
                <a:latin typeface="Aptos" panose="020B0004020202020204" pitchFamily="34" charset="0"/>
              </a:rPr>
              <a:t>: July–June</a:t>
            </a:r>
            <a:endParaRPr lang="fr-FR" sz="1800" b="1" kern="0" dirty="0">
              <a:solidFill>
                <a:srgbClr val="0F4E80"/>
              </a:solidFill>
              <a:latin typeface="Aptos" panose="020B00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827E116-6CC1-79FB-182F-131E1F4EE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20" y="152289"/>
            <a:ext cx="1632823" cy="595980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B014303-C339-0D78-76DF-4DB521DF42C6}"/>
              </a:ext>
            </a:extLst>
          </p:cNvPr>
          <p:cNvCxnSpPr/>
          <p:nvPr/>
        </p:nvCxnSpPr>
        <p:spPr bwMode="auto">
          <a:xfrm>
            <a:off x="3878319" y="152289"/>
            <a:ext cx="0" cy="641620"/>
          </a:xfrm>
          <a:prstGeom prst="line">
            <a:avLst/>
          </a:prstGeom>
          <a:noFill/>
          <a:ln w="38100" cap="flat" cmpd="sng" algn="ctr">
            <a:solidFill>
              <a:srgbClr val="104E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Image 3" descr="Une image contenant Graphique, Police, graphisme, typographie&#10;&#10;Le contenu généré par l’IA peut être incorrect.">
            <a:extLst>
              <a:ext uri="{FF2B5EF4-FFF2-40B4-BE49-F238E27FC236}">
                <a16:creationId xmlns:a16="http://schemas.microsoft.com/office/drawing/2014/main" id="{AA887701-67B3-BC17-A356-2235E700A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93" y="237090"/>
            <a:ext cx="1402777" cy="2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98440"/>
      </p:ext>
    </p:extLst>
  </p:cSld>
  <p:clrMapOvr>
    <a:masterClrMapping/>
  </p:clrMapOvr>
  <p:transition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5E9B88-61F6-432A-BAED-DD301546A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998538"/>
            <a:ext cx="29162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54000" rIns="54000" bIns="54000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3316" name="ZoneTexte 8">
            <a:extLst>
              <a:ext uri="{FF2B5EF4-FFF2-40B4-BE49-F238E27FC236}">
                <a16:creationId xmlns:a16="http://schemas.microsoft.com/office/drawing/2014/main" id="{DC799ABF-11C0-4C3A-B4CB-FCC487C1FCC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05632" y="3158332"/>
            <a:ext cx="2700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</a:rPr>
              <a:t>Reported Cases</a:t>
            </a:r>
          </a:p>
        </p:txBody>
      </p:sp>
      <p:sp>
        <p:nvSpPr>
          <p:cNvPr id="13317" name="Rectangle 38">
            <a:extLst>
              <a:ext uri="{FF2B5EF4-FFF2-40B4-BE49-F238E27FC236}">
                <a16:creationId xmlns:a16="http://schemas.microsoft.com/office/drawing/2014/main" id="{0BD3E2D4-F895-48C6-AD02-6C225C8B7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6" y="6289675"/>
            <a:ext cx="5942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</a:rPr>
              <a:t>Age</a:t>
            </a:r>
          </a:p>
        </p:txBody>
      </p:sp>
      <p:pic>
        <p:nvPicPr>
          <p:cNvPr id="13318" name="Image 1">
            <a:extLst>
              <a:ext uri="{FF2B5EF4-FFF2-40B4-BE49-F238E27FC236}">
                <a16:creationId xmlns:a16="http://schemas.microsoft.com/office/drawing/2014/main" id="{488BBB7B-78EF-42E9-82B3-DB6CC186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6" y="1484313"/>
            <a:ext cx="7262813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ZoneTexte 10">
            <a:extLst>
              <a:ext uri="{FF2B5EF4-FFF2-40B4-BE49-F238E27FC236}">
                <a16:creationId xmlns:a16="http://schemas.microsoft.com/office/drawing/2014/main" id="{91E061D9-F148-4661-9B12-504AEE71D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" y="6510339"/>
            <a:ext cx="8174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Données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CNRMHi</a:t>
            </a:r>
            <a:endParaRPr kumimoji="0" lang="en-US" altLang="fr-FR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CD9C2B-60E1-C8DF-FBE9-9758EE3E7DCC}"/>
              </a:ext>
            </a:extLst>
          </p:cNvPr>
          <p:cNvSpPr txBox="1">
            <a:spLocks/>
          </p:cNvSpPr>
          <p:nvPr/>
        </p:nvSpPr>
        <p:spPr bwMode="auto">
          <a:xfrm>
            <a:off x="4055094" y="211051"/>
            <a:ext cx="7588259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dirty="0" err="1">
                <a:latin typeface="Aptos" panose="020B0004020202020204" pitchFamily="34" charset="0"/>
              </a:rPr>
              <a:t>Serogroup</a:t>
            </a:r>
            <a:r>
              <a:rPr lang="fr-FR" sz="1800" b="1" dirty="0">
                <a:latin typeface="Aptos" panose="020B0004020202020204" pitchFamily="34" charset="0"/>
              </a:rPr>
              <a:t> B IMD by Age </a:t>
            </a:r>
          </a:p>
          <a:p>
            <a:pPr>
              <a:buFontTx/>
              <a:buNone/>
            </a:pPr>
            <a:r>
              <a:rPr lang="fr-FR" sz="1800" i="1" dirty="0">
                <a:latin typeface="Aptos" panose="020B0004020202020204" pitchFamily="34" charset="0"/>
              </a:rPr>
              <a:t>(France, 2017 – </a:t>
            </a:r>
            <a:r>
              <a:rPr lang="fr-FR" sz="1800" i="1" dirty="0" err="1">
                <a:latin typeface="Aptos" panose="020B0004020202020204" pitchFamily="34" charset="0"/>
              </a:rPr>
              <a:t>Feb</a:t>
            </a:r>
            <a:r>
              <a:rPr lang="fr-FR" sz="1800" i="1" dirty="0">
                <a:latin typeface="Aptos" panose="020B0004020202020204" pitchFamily="34" charset="0"/>
              </a:rPr>
              <a:t> 2025)</a:t>
            </a:r>
            <a:endParaRPr lang="fr-FR" sz="1800" b="1" i="1" kern="0" dirty="0">
              <a:solidFill>
                <a:srgbClr val="0F4E80"/>
              </a:solidFill>
              <a:latin typeface="Aptos" panose="020B00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E918E2-4C13-17B1-49FD-AF0323A988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20" y="152289"/>
            <a:ext cx="1632823" cy="595980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050B07E-0219-BDB8-CB90-AA6052702672}"/>
              </a:ext>
            </a:extLst>
          </p:cNvPr>
          <p:cNvCxnSpPr/>
          <p:nvPr/>
        </p:nvCxnSpPr>
        <p:spPr bwMode="auto">
          <a:xfrm>
            <a:off x="3878319" y="152289"/>
            <a:ext cx="0" cy="641620"/>
          </a:xfrm>
          <a:prstGeom prst="line">
            <a:avLst/>
          </a:prstGeom>
          <a:noFill/>
          <a:ln w="38100" cap="flat" cmpd="sng" algn="ctr">
            <a:solidFill>
              <a:srgbClr val="104E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Image 6" descr="Une image contenant Graphique, Police, graphisme, typographie&#10;&#10;Le contenu généré par l’IA peut être incorrect.">
            <a:extLst>
              <a:ext uri="{FF2B5EF4-FFF2-40B4-BE49-F238E27FC236}">
                <a16:creationId xmlns:a16="http://schemas.microsoft.com/office/drawing/2014/main" id="{E93328C4-11D5-DE43-B774-367B30A6B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93" y="237090"/>
            <a:ext cx="1402777" cy="2525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B5FA49-1D82-432E-8DD3-A20D2FA8C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998538"/>
            <a:ext cx="29162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54000" rIns="54000" bIns="54000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9463" name="ZoneTexte 10">
            <a:extLst>
              <a:ext uri="{FF2B5EF4-FFF2-40B4-BE49-F238E27FC236}">
                <a16:creationId xmlns:a16="http://schemas.microsoft.com/office/drawing/2014/main" id="{5BC9E461-96DA-44F2-88EB-6F1A99854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9" y="6508043"/>
            <a:ext cx="81740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Données CNRMHi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7B74E9-125C-4339-805B-68A584F0E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3" y="1584163"/>
            <a:ext cx="5489975" cy="409158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5127E00-A1FF-1571-2675-699DA0B1FDF1}"/>
              </a:ext>
            </a:extLst>
          </p:cNvPr>
          <p:cNvSpPr txBox="1">
            <a:spLocks/>
          </p:cNvSpPr>
          <p:nvPr/>
        </p:nvSpPr>
        <p:spPr bwMode="auto">
          <a:xfrm>
            <a:off x="4055094" y="211051"/>
            <a:ext cx="7588259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dirty="0">
                <a:latin typeface="Aptos" panose="020B0004020202020204" pitchFamily="34" charset="0"/>
              </a:rPr>
              <a:t>IMD Cases </a:t>
            </a:r>
            <a:r>
              <a:rPr lang="fr-FR" sz="1800" b="1" dirty="0" err="1">
                <a:latin typeface="Aptos" panose="020B0004020202020204" pitchFamily="34" charset="0"/>
              </a:rPr>
              <a:t>Among</a:t>
            </a:r>
            <a:r>
              <a:rPr lang="fr-FR" sz="1800" b="1" dirty="0">
                <a:latin typeface="Aptos" panose="020B0004020202020204" pitchFamily="34" charset="0"/>
              </a:rPr>
              <a:t> Adolescents and Young </a:t>
            </a:r>
            <a:r>
              <a:rPr lang="fr-FR" sz="1800" b="1" dirty="0" err="1">
                <a:latin typeface="Aptos" panose="020B0004020202020204" pitchFamily="34" charset="0"/>
              </a:rPr>
              <a:t>Adults</a:t>
            </a:r>
            <a:r>
              <a:rPr lang="fr-FR" sz="1800" b="1" dirty="0">
                <a:latin typeface="Aptos" panose="020B00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fr-FR" sz="1800" i="1" dirty="0">
                <a:latin typeface="Aptos" panose="020B0004020202020204" pitchFamily="34" charset="0"/>
              </a:rPr>
              <a:t>(France, 2017–</a:t>
            </a:r>
            <a:r>
              <a:rPr lang="fr-FR" sz="1800" i="1" dirty="0" err="1">
                <a:latin typeface="Aptos" panose="020B0004020202020204" pitchFamily="34" charset="0"/>
              </a:rPr>
              <a:t>Feb</a:t>
            </a:r>
            <a:r>
              <a:rPr lang="fr-FR" sz="1800" i="1" dirty="0">
                <a:latin typeface="Aptos" panose="020B0004020202020204" pitchFamily="34" charset="0"/>
              </a:rPr>
              <a:t> 2025)</a:t>
            </a:r>
            <a:endParaRPr lang="fr-FR" sz="1800" i="1" kern="0" dirty="0">
              <a:solidFill>
                <a:srgbClr val="0F4E80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79D4578-4030-FB0D-3D3B-DEBD391515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20" y="152289"/>
            <a:ext cx="1632823" cy="59598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B4D8536-9284-C42E-BB93-F11A34B46C9E}"/>
              </a:ext>
            </a:extLst>
          </p:cNvPr>
          <p:cNvCxnSpPr/>
          <p:nvPr/>
        </p:nvCxnSpPr>
        <p:spPr bwMode="auto">
          <a:xfrm>
            <a:off x="3878319" y="152289"/>
            <a:ext cx="0" cy="641620"/>
          </a:xfrm>
          <a:prstGeom prst="line">
            <a:avLst/>
          </a:prstGeom>
          <a:noFill/>
          <a:ln w="38100" cap="flat" cmpd="sng" algn="ctr">
            <a:solidFill>
              <a:srgbClr val="104E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">
            <a:extLst>
              <a:ext uri="{FF2B5EF4-FFF2-40B4-BE49-F238E27FC236}">
                <a16:creationId xmlns:a16="http://schemas.microsoft.com/office/drawing/2014/main" id="{7F10493E-9760-BA33-2571-22CD770BC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412" y="1440056"/>
            <a:ext cx="5931839" cy="411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1600" dirty="0" err="1">
                <a:latin typeface="Aptos" panose="020B0004020202020204" pitchFamily="34" charset="0"/>
              </a:rPr>
              <a:t>December</a:t>
            </a:r>
            <a:r>
              <a:rPr lang="fr-FR" sz="1600" dirty="0">
                <a:latin typeface="Aptos" panose="020B0004020202020204" pitchFamily="34" charset="0"/>
              </a:rPr>
              <a:t> 2024 and </a:t>
            </a:r>
            <a:r>
              <a:rPr lang="fr-FR" sz="1600" dirty="0" err="1">
                <a:latin typeface="Aptos" panose="020B0004020202020204" pitchFamily="34" charset="0"/>
              </a:rPr>
              <a:t>February</a:t>
            </a:r>
            <a:r>
              <a:rPr lang="fr-FR" sz="1600" dirty="0">
                <a:latin typeface="Aptos" panose="020B0004020202020204" pitchFamily="34" charset="0"/>
              </a:rPr>
              <a:t> 2025</a:t>
            </a:r>
          </a:p>
          <a:p>
            <a:pPr>
              <a:lnSpc>
                <a:spcPct val="150000"/>
              </a:lnSpc>
              <a:buNone/>
            </a:pP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Two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clusters of cases in Rennes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Metropolitan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Area:</a:t>
            </a:r>
          </a:p>
          <a:p>
            <a:pPr marL="846138" marR="0" lvl="0" indent="-2905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3 cases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linked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to Rennes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School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of Business</a:t>
            </a:r>
          </a:p>
          <a:p>
            <a:pPr marL="846138" marR="0" lvl="0" indent="-2905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3 cases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within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a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family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The 6 cases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involved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individuals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aged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14–22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years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,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including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1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death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Serogroup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B invasive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meningococcal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disease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(IMD-B)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All cases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were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associated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with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the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same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strain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The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strain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is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covered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by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both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MenB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vaccines: 4CMenB and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MenB-fHbp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2" name="Image 1" descr="Une image contenant Graphique, Police, graphisme, typographie&#10;&#10;Le contenu généré par l’IA peut être incorrect.">
            <a:extLst>
              <a:ext uri="{FF2B5EF4-FFF2-40B4-BE49-F238E27FC236}">
                <a16:creationId xmlns:a16="http://schemas.microsoft.com/office/drawing/2014/main" id="{307E715C-9EDE-75E9-409F-6E8B4A8C6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93" y="237090"/>
            <a:ext cx="1402777" cy="2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120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0722329-9C9A-757B-5437-2993C6419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36" y="1371600"/>
            <a:ext cx="11185127" cy="4114800"/>
          </a:xfrm>
        </p:spPr>
        <p:txBody>
          <a:bodyPr/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600" dirty="0" err="1">
                <a:latin typeface="Aptos" panose="020B0004020202020204" pitchFamily="34" charset="0"/>
              </a:rPr>
              <a:t>Increase</a:t>
            </a:r>
            <a:r>
              <a:rPr lang="fr-FR" sz="1600" dirty="0">
                <a:latin typeface="Aptos" panose="020B0004020202020204" pitchFamily="34" charset="0"/>
              </a:rPr>
              <a:t> in Invasive </a:t>
            </a:r>
            <a:r>
              <a:rPr lang="fr-FR" sz="1600" dirty="0" err="1">
                <a:latin typeface="Aptos" panose="020B0004020202020204" pitchFamily="34" charset="0"/>
              </a:rPr>
              <a:t>Meningococcal</a:t>
            </a:r>
            <a:r>
              <a:rPr lang="fr-FR" sz="1600" dirty="0">
                <a:latin typeface="Aptos" panose="020B0004020202020204" pitchFamily="34" charset="0"/>
              </a:rPr>
              <a:t> </a:t>
            </a:r>
            <a:r>
              <a:rPr lang="fr-FR" sz="1600" dirty="0" err="1">
                <a:latin typeface="Aptos" panose="020B0004020202020204" pitchFamily="34" charset="0"/>
              </a:rPr>
              <a:t>Disease</a:t>
            </a:r>
            <a:r>
              <a:rPr lang="fr-FR" sz="1600" dirty="0">
                <a:latin typeface="Aptos" panose="020B0004020202020204" pitchFamily="34" charset="0"/>
              </a:rPr>
              <a:t> (IMD) in France in 2025</a:t>
            </a:r>
          </a:p>
          <a:p>
            <a:pPr marL="0" indent="0">
              <a:buNone/>
            </a:pPr>
            <a:endParaRPr lang="fr-FR" sz="1600" dirty="0">
              <a:latin typeface="Aptos" panose="020B0004020202020204" pitchFamily="34" charset="0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Aptos" panose="020B0004020202020204" pitchFamily="34" charset="0"/>
              </a:rPr>
              <a:t>As of </a:t>
            </a:r>
            <a:r>
              <a:rPr lang="fr-FR" sz="1600" dirty="0" err="1">
                <a:latin typeface="Aptos" panose="020B0004020202020204" pitchFamily="34" charset="0"/>
              </a:rPr>
              <a:t>February</a:t>
            </a:r>
            <a:r>
              <a:rPr lang="fr-FR" sz="1600" dirty="0">
                <a:latin typeface="Aptos" panose="020B0004020202020204" pitchFamily="34" charset="0"/>
              </a:rPr>
              <a:t> 26:</a:t>
            </a:r>
          </a:p>
          <a:p>
            <a:pPr marL="809625" indent="-327025">
              <a:buClr>
                <a:srgbClr val="002060"/>
              </a:buClr>
              <a:buFont typeface="Wingdings" pitchFamily="2" charset="2"/>
              <a:buChar char="§"/>
            </a:pPr>
            <a:r>
              <a:rPr lang="fr-FR" sz="1600" dirty="0">
                <a:latin typeface="Aptos" panose="020B0004020202020204" pitchFamily="34" charset="0"/>
              </a:rPr>
              <a:t>217 </a:t>
            </a:r>
            <a:r>
              <a:rPr lang="fr-FR" sz="1600" dirty="0" err="1">
                <a:latin typeface="Aptos" panose="020B0004020202020204" pitchFamily="34" charset="0"/>
              </a:rPr>
              <a:t>serogroup</a:t>
            </a:r>
            <a:r>
              <a:rPr lang="fr-FR" sz="1600" dirty="0">
                <a:latin typeface="Aptos" panose="020B0004020202020204" pitchFamily="34" charset="0"/>
              </a:rPr>
              <a:t> B IMD cases </a:t>
            </a:r>
            <a:r>
              <a:rPr lang="fr-FR" sz="1600" dirty="0" err="1">
                <a:latin typeface="Aptos" panose="020B0004020202020204" pitchFamily="34" charset="0"/>
              </a:rPr>
              <a:t>reported</a:t>
            </a:r>
            <a:endParaRPr lang="fr-FR" sz="1600" dirty="0">
              <a:latin typeface="Aptos" panose="020B0004020202020204" pitchFamily="34" charset="0"/>
            </a:endParaRPr>
          </a:p>
          <a:p>
            <a:pPr marL="809625" indent="-327025">
              <a:buClr>
                <a:srgbClr val="002060"/>
              </a:buClr>
              <a:buFont typeface="Wingdings" pitchFamily="2" charset="2"/>
              <a:buChar char="§"/>
            </a:pPr>
            <a:r>
              <a:rPr lang="fr-FR" sz="1600" dirty="0">
                <a:latin typeface="Aptos" panose="020B0004020202020204" pitchFamily="34" charset="0"/>
              </a:rPr>
              <a:t>11 cases in Ille-et-Vilaine (district of Rennes)</a:t>
            </a:r>
          </a:p>
          <a:p>
            <a:pPr marL="482600" indent="0">
              <a:buNone/>
            </a:pPr>
            <a:endParaRPr lang="fr-FR" sz="1600" dirty="0">
              <a:latin typeface="Aptos" panose="020B0004020202020204" pitchFamily="34" charset="0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Aptos" panose="020B0004020202020204" pitchFamily="34" charset="0"/>
              </a:rPr>
              <a:t>In Rennes </a:t>
            </a:r>
            <a:r>
              <a:rPr lang="fr-FR" sz="1600" dirty="0" err="1">
                <a:latin typeface="Aptos" panose="020B0004020202020204" pitchFamily="34" charset="0"/>
              </a:rPr>
              <a:t>Metropolitan</a:t>
            </a:r>
            <a:r>
              <a:rPr lang="fr-FR" sz="1600" dirty="0">
                <a:latin typeface="Aptos" panose="020B0004020202020204" pitchFamily="34" charset="0"/>
              </a:rPr>
              <a:t> Area:</a:t>
            </a:r>
          </a:p>
          <a:p>
            <a:pPr marL="809625" indent="-314325">
              <a:buClr>
                <a:srgbClr val="002060"/>
              </a:buClr>
              <a:buFont typeface="Wingdings" pitchFamily="2" charset="2"/>
              <a:buChar char="§"/>
            </a:pPr>
            <a:r>
              <a:rPr lang="fr-FR" sz="1600" dirty="0">
                <a:latin typeface="Aptos" panose="020B0004020202020204" pitchFamily="34" charset="0"/>
              </a:rPr>
              <a:t>6 cases </a:t>
            </a:r>
            <a:r>
              <a:rPr lang="fr-FR" sz="1600" dirty="0" err="1">
                <a:latin typeface="Aptos" panose="020B0004020202020204" pitchFamily="34" charset="0"/>
              </a:rPr>
              <a:t>linked</a:t>
            </a:r>
            <a:r>
              <a:rPr lang="fr-FR" sz="1600" dirty="0">
                <a:latin typeface="Aptos" panose="020B0004020202020204" pitchFamily="34" charset="0"/>
              </a:rPr>
              <a:t> to the </a:t>
            </a:r>
            <a:r>
              <a:rPr lang="fr-FR" sz="1600" dirty="0" err="1">
                <a:latin typeface="Aptos" panose="020B0004020202020204" pitchFamily="34" charset="0"/>
              </a:rPr>
              <a:t>same</a:t>
            </a:r>
            <a:r>
              <a:rPr lang="fr-FR" sz="1600" dirty="0">
                <a:latin typeface="Aptos" panose="020B0004020202020204" pitchFamily="34" charset="0"/>
              </a:rPr>
              <a:t> </a:t>
            </a:r>
            <a:r>
              <a:rPr lang="fr-FR" sz="1600" dirty="0" err="1">
                <a:latin typeface="Aptos" panose="020B0004020202020204" pitchFamily="34" charset="0"/>
              </a:rPr>
              <a:t>strain</a:t>
            </a:r>
            <a:r>
              <a:rPr lang="fr-FR" sz="1600" dirty="0">
                <a:latin typeface="Aptos" panose="020B0004020202020204" pitchFamily="34" charset="0"/>
              </a:rPr>
              <a:t> (</a:t>
            </a:r>
            <a:r>
              <a:rPr lang="fr-FR" sz="1600" dirty="0" err="1">
                <a:latin typeface="Aptos" panose="020B0004020202020204" pitchFamily="34" charset="0"/>
              </a:rPr>
              <a:t>ages</a:t>
            </a:r>
            <a:r>
              <a:rPr lang="fr-FR" sz="1600" dirty="0">
                <a:latin typeface="Aptos" panose="020B0004020202020204" pitchFamily="34" charset="0"/>
              </a:rPr>
              <a:t> 15–24), </a:t>
            </a:r>
            <a:r>
              <a:rPr lang="fr-FR" sz="1600" dirty="0" err="1">
                <a:latin typeface="Aptos" panose="020B0004020202020204" pitchFamily="34" charset="0"/>
              </a:rPr>
              <a:t>covered</a:t>
            </a:r>
            <a:r>
              <a:rPr lang="fr-FR" sz="1600" dirty="0">
                <a:latin typeface="Aptos" panose="020B0004020202020204" pitchFamily="34" charset="0"/>
              </a:rPr>
              <a:t> by </a:t>
            </a:r>
            <a:r>
              <a:rPr lang="fr-FR" sz="1600" dirty="0" err="1">
                <a:latin typeface="Aptos" panose="020B0004020202020204" pitchFamily="34" charset="0"/>
              </a:rPr>
              <a:t>available</a:t>
            </a:r>
            <a:r>
              <a:rPr lang="fr-FR" sz="1600" dirty="0">
                <a:latin typeface="Aptos" panose="020B0004020202020204" pitchFamily="34" charset="0"/>
              </a:rPr>
              <a:t> vaccines</a:t>
            </a:r>
          </a:p>
          <a:p>
            <a:pPr marL="809625" indent="-314325">
              <a:buClr>
                <a:srgbClr val="002060"/>
              </a:buClr>
              <a:buFont typeface="Wingdings" pitchFamily="2" charset="2"/>
              <a:buChar char="§"/>
            </a:pPr>
            <a:r>
              <a:rPr lang="fr-FR" sz="1600" dirty="0">
                <a:latin typeface="Aptos" panose="020B0004020202020204" pitchFamily="34" charset="0"/>
              </a:rPr>
              <a:t>1 </a:t>
            </a:r>
            <a:r>
              <a:rPr lang="fr-FR" sz="1600" dirty="0" err="1">
                <a:latin typeface="Aptos" panose="020B0004020202020204" pitchFamily="34" charset="0"/>
              </a:rPr>
              <a:t>death</a:t>
            </a:r>
            <a:endParaRPr lang="fr-FR" sz="1600" dirty="0">
              <a:latin typeface="Aptos" panose="020B0004020202020204" pitchFamily="34" charset="0"/>
            </a:endParaRPr>
          </a:p>
          <a:p>
            <a:pPr marL="809625" indent="-314325">
              <a:buClr>
                <a:srgbClr val="002060"/>
              </a:buClr>
              <a:buFont typeface="Wingdings" pitchFamily="2" charset="2"/>
              <a:buChar char="§"/>
            </a:pPr>
            <a:endParaRPr lang="fr-FR" sz="1600" dirty="0">
              <a:latin typeface="Aptos" panose="020B0004020202020204" pitchFamily="34" charset="0"/>
            </a:endParaRPr>
          </a:p>
          <a:p>
            <a:pPr marL="809625" indent="-314325">
              <a:buClr>
                <a:srgbClr val="002060"/>
              </a:buClr>
              <a:buFont typeface="Wingdings" pitchFamily="2" charset="2"/>
              <a:buChar char="§"/>
            </a:pPr>
            <a:endParaRPr lang="fr-FR" sz="1600" dirty="0">
              <a:latin typeface="Aptos" panose="020B0004020202020204" pitchFamily="34" charset="0"/>
            </a:endParaRPr>
          </a:p>
          <a:p>
            <a:pPr marL="314325" indent="-29051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600" dirty="0" err="1">
                <a:latin typeface="Aptos" panose="020B0004020202020204" pitchFamily="34" charset="0"/>
              </a:rPr>
              <a:t>Some</a:t>
            </a:r>
            <a:r>
              <a:rPr lang="fr-FR" sz="1600" dirty="0">
                <a:latin typeface="Aptos" panose="020B0004020202020204" pitchFamily="34" charset="0"/>
              </a:rPr>
              <a:t> </a:t>
            </a:r>
            <a:r>
              <a:rPr lang="fr-FR" sz="1600" dirty="0" err="1">
                <a:latin typeface="Aptos" panose="020B0004020202020204" pitchFamily="34" charset="0"/>
              </a:rPr>
              <a:t>MenB</a:t>
            </a:r>
            <a:r>
              <a:rPr lang="fr-FR" sz="1600" dirty="0">
                <a:latin typeface="Aptos" panose="020B0004020202020204" pitchFamily="34" charset="0"/>
              </a:rPr>
              <a:t> </a:t>
            </a:r>
            <a:r>
              <a:rPr lang="fr-FR" sz="1600" dirty="0" err="1">
                <a:latin typeface="Aptos" panose="020B0004020202020204" pitchFamily="34" charset="0"/>
              </a:rPr>
              <a:t>strains</a:t>
            </a:r>
            <a:r>
              <a:rPr lang="fr-FR" sz="1600" dirty="0">
                <a:latin typeface="Aptos" panose="020B0004020202020204" pitchFamily="34" charset="0"/>
              </a:rPr>
              <a:t> </a:t>
            </a:r>
            <a:r>
              <a:rPr lang="fr-FR" sz="1600" dirty="0" err="1">
                <a:latin typeface="Aptos" panose="020B0004020202020204" pitchFamily="34" charset="0"/>
              </a:rPr>
              <a:t>may</a:t>
            </a:r>
            <a:r>
              <a:rPr lang="fr-FR" sz="1600" dirty="0">
                <a:latin typeface="Aptos" panose="020B0004020202020204" pitchFamily="34" charset="0"/>
              </a:rPr>
              <a:t> </a:t>
            </a:r>
            <a:r>
              <a:rPr lang="fr-FR" sz="1600" dirty="0" err="1">
                <a:latin typeface="Aptos" panose="020B0004020202020204" pitchFamily="34" charset="0"/>
              </a:rPr>
              <a:t>partially</a:t>
            </a:r>
            <a:r>
              <a:rPr lang="fr-FR" sz="1600" dirty="0">
                <a:latin typeface="Aptos" panose="020B0004020202020204" pitchFamily="34" charset="0"/>
              </a:rPr>
              <a:t> </a:t>
            </a:r>
            <a:r>
              <a:rPr lang="fr-FR" sz="1600" dirty="0" err="1">
                <a:latin typeface="Aptos" panose="020B0004020202020204" pitchFamily="34" charset="0"/>
              </a:rPr>
              <a:t>evade</a:t>
            </a:r>
            <a:r>
              <a:rPr lang="fr-FR" sz="1600" dirty="0">
                <a:latin typeface="Aptos" panose="020B0004020202020204" pitchFamily="34" charset="0"/>
              </a:rPr>
              <a:t> vaccine protection </a:t>
            </a:r>
            <a:r>
              <a:rPr lang="fr-FR" sz="1600" dirty="0" err="1">
                <a:latin typeface="Aptos" panose="020B0004020202020204" pitchFamily="34" charset="0"/>
              </a:rPr>
              <a:t>because</a:t>
            </a:r>
            <a:r>
              <a:rPr lang="fr-FR" sz="1600" dirty="0">
                <a:latin typeface="Aptos" panose="020B0004020202020204" pitchFamily="34" charset="0"/>
              </a:rPr>
              <a:t> </a:t>
            </a:r>
            <a:r>
              <a:rPr lang="fr-FR" sz="1600" dirty="0" err="1">
                <a:latin typeface="Aptos" panose="020B0004020202020204" pitchFamily="34" charset="0"/>
              </a:rPr>
              <a:t>MenB</a:t>
            </a:r>
            <a:r>
              <a:rPr lang="fr-FR" sz="1600" dirty="0">
                <a:latin typeface="Aptos" panose="020B0004020202020204" pitchFamily="34" charset="0"/>
              </a:rPr>
              <a:t> vaccines do not </a:t>
            </a:r>
            <a:r>
              <a:rPr lang="fr-FR" sz="1600" dirty="0" err="1">
                <a:latin typeface="Aptos" panose="020B0004020202020204" pitchFamily="34" charset="0"/>
              </a:rPr>
              <a:t>target</a:t>
            </a:r>
            <a:r>
              <a:rPr lang="fr-FR" sz="1600" dirty="0">
                <a:latin typeface="Aptos" panose="020B0004020202020204" pitchFamily="34" charset="0"/>
              </a:rPr>
              <a:t> the </a:t>
            </a:r>
            <a:r>
              <a:rPr lang="fr-FR" sz="1600" dirty="0" err="1">
                <a:latin typeface="Aptos" panose="020B0004020202020204" pitchFamily="34" charset="0"/>
              </a:rPr>
              <a:t>bacterial</a:t>
            </a:r>
            <a:r>
              <a:rPr lang="fr-FR" sz="1600" dirty="0">
                <a:latin typeface="Aptos" panose="020B0004020202020204" pitchFamily="34" charset="0"/>
              </a:rPr>
              <a:t> capsule but surface </a:t>
            </a:r>
            <a:r>
              <a:rPr lang="fr-FR" sz="1600" dirty="0" err="1">
                <a:latin typeface="Aptos" panose="020B0004020202020204" pitchFamily="34" charset="0"/>
              </a:rPr>
              <a:t>proteins</a:t>
            </a:r>
            <a:r>
              <a:rPr lang="fr-FR" sz="1600" dirty="0">
                <a:latin typeface="Aptos" panose="020B0004020202020204" pitchFamily="34" charset="0"/>
              </a:rPr>
              <a:t>, </a:t>
            </a:r>
            <a:r>
              <a:rPr lang="fr-FR" sz="1600" dirty="0" err="1">
                <a:latin typeface="Aptos" panose="020B0004020202020204" pitchFamily="34" charset="0"/>
              </a:rPr>
              <a:t>which</a:t>
            </a:r>
            <a:r>
              <a:rPr lang="fr-FR" sz="1600" dirty="0">
                <a:latin typeface="Aptos" panose="020B0004020202020204" pitchFamily="34" charset="0"/>
              </a:rPr>
              <a:t> </a:t>
            </a:r>
            <a:r>
              <a:rPr lang="fr-FR" sz="1600" dirty="0" err="1">
                <a:latin typeface="Aptos" panose="020B0004020202020204" pitchFamily="34" charset="0"/>
              </a:rPr>
              <a:t>vary</a:t>
            </a:r>
            <a:r>
              <a:rPr lang="fr-FR" sz="1600" dirty="0">
                <a:latin typeface="Aptos" panose="020B0004020202020204" pitchFamily="34" charset="0"/>
              </a:rPr>
              <a:t> </a:t>
            </a:r>
            <a:r>
              <a:rPr lang="fr-FR" sz="1600" dirty="0" err="1">
                <a:latin typeface="Aptos" panose="020B0004020202020204" pitchFamily="34" charset="0"/>
              </a:rPr>
              <a:t>between</a:t>
            </a:r>
            <a:r>
              <a:rPr lang="fr-FR" sz="1600" dirty="0">
                <a:latin typeface="Aptos" panose="020B0004020202020204" pitchFamily="34" charset="0"/>
              </a:rPr>
              <a:t> </a:t>
            </a:r>
            <a:r>
              <a:rPr lang="fr-FR" sz="1600" dirty="0" err="1">
                <a:latin typeface="Aptos" panose="020B0004020202020204" pitchFamily="34" charset="0"/>
              </a:rPr>
              <a:t>strains</a:t>
            </a:r>
            <a:r>
              <a:rPr lang="fr-FR" sz="1600" dirty="0">
                <a:latin typeface="Aptos" panose="020B0004020202020204" pitchFamily="34" charset="0"/>
              </a:rPr>
              <a:t>.</a:t>
            </a:r>
          </a:p>
          <a:p>
            <a:pPr marL="314325" indent="-290513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r-FR" sz="1600" dirty="0">
              <a:latin typeface="Aptos" panose="020B0004020202020204" pitchFamily="34" charset="0"/>
            </a:endParaRPr>
          </a:p>
          <a:p>
            <a:pPr marL="314325" lvl="0" indent="-290513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Aptos" panose="020B0004020202020204" pitchFamily="34" charset="0"/>
              </a:rPr>
              <a:t>As a </a:t>
            </a:r>
            <a:r>
              <a:rPr lang="fr-FR" altLang="fr-FR" sz="1600" dirty="0" err="1">
                <a:latin typeface="Aptos" panose="020B0004020202020204" pitchFamily="34" charset="0"/>
              </a:rPr>
              <a:t>result</a:t>
            </a:r>
            <a:r>
              <a:rPr lang="fr-FR" altLang="fr-FR" sz="1600" dirty="0">
                <a:latin typeface="Aptos" panose="020B0004020202020204" pitchFamily="34" charset="0"/>
              </a:rPr>
              <a:t>, vaccine-</a:t>
            </a:r>
            <a:r>
              <a:rPr lang="fr-FR" altLang="fr-FR" sz="1600" dirty="0" err="1">
                <a:latin typeface="Aptos" panose="020B0004020202020204" pitchFamily="34" charset="0"/>
              </a:rPr>
              <a:t>induced</a:t>
            </a:r>
            <a:r>
              <a:rPr lang="fr-FR" altLang="fr-FR" sz="1600" dirty="0">
                <a:latin typeface="Aptos" panose="020B0004020202020204" pitchFamily="34" charset="0"/>
              </a:rPr>
              <a:t> </a:t>
            </a:r>
            <a:r>
              <a:rPr lang="fr-FR" altLang="fr-FR" sz="1600" dirty="0" err="1">
                <a:latin typeface="Aptos" panose="020B0004020202020204" pitchFamily="34" charset="0"/>
              </a:rPr>
              <a:t>antibodies</a:t>
            </a:r>
            <a:r>
              <a:rPr lang="fr-FR" altLang="fr-FR" sz="1600" dirty="0">
                <a:latin typeface="Aptos" panose="020B0004020202020204" pitchFamily="34" charset="0"/>
              </a:rPr>
              <a:t> </a:t>
            </a:r>
            <a:r>
              <a:rPr lang="fr-FR" altLang="fr-FR" sz="1600" dirty="0" err="1">
                <a:latin typeface="Aptos" panose="020B0004020202020204" pitchFamily="34" charset="0"/>
              </a:rPr>
              <a:t>may</a:t>
            </a:r>
            <a:r>
              <a:rPr lang="fr-FR" altLang="fr-FR" sz="1600" dirty="0">
                <a:latin typeface="Aptos" panose="020B0004020202020204" pitchFamily="34" charset="0"/>
              </a:rPr>
              <a:t> not </a:t>
            </a:r>
            <a:r>
              <a:rPr lang="fr-FR" altLang="fr-FR" sz="1600" dirty="0" err="1">
                <a:latin typeface="Aptos" panose="020B0004020202020204" pitchFamily="34" charset="0"/>
              </a:rPr>
              <a:t>effectively</a:t>
            </a:r>
            <a:r>
              <a:rPr lang="fr-FR" altLang="fr-FR" sz="1600" dirty="0">
                <a:latin typeface="Aptos" panose="020B0004020202020204" pitchFamily="34" charset="0"/>
              </a:rPr>
              <a:t> </a:t>
            </a:r>
            <a:r>
              <a:rPr lang="fr-FR" altLang="fr-FR" sz="1600" dirty="0" err="1">
                <a:latin typeface="Aptos" panose="020B0004020202020204" pitchFamily="34" charset="0"/>
              </a:rPr>
              <a:t>recognize</a:t>
            </a:r>
            <a:r>
              <a:rPr lang="fr-FR" altLang="fr-FR" sz="1600" dirty="0">
                <a:latin typeface="Aptos" panose="020B0004020202020204" pitchFamily="34" charset="0"/>
              </a:rPr>
              <a:t> or </a:t>
            </a:r>
            <a:r>
              <a:rPr lang="fr-FR" altLang="fr-FR" sz="1600" dirty="0" err="1">
                <a:latin typeface="Aptos" panose="020B0004020202020204" pitchFamily="34" charset="0"/>
              </a:rPr>
              <a:t>neutralize</a:t>
            </a:r>
            <a:r>
              <a:rPr lang="fr-FR" altLang="fr-FR" sz="1600" dirty="0">
                <a:latin typeface="Aptos" panose="020B0004020202020204" pitchFamily="34" charset="0"/>
              </a:rPr>
              <a:t> certain </a:t>
            </a:r>
            <a:r>
              <a:rPr lang="fr-FR" altLang="fr-FR" sz="1600" dirty="0" err="1">
                <a:latin typeface="Aptos" panose="020B0004020202020204" pitchFamily="34" charset="0"/>
              </a:rPr>
              <a:t>strains</a:t>
            </a:r>
            <a:r>
              <a:rPr lang="fr-FR" altLang="fr-FR" sz="1600" dirty="0">
                <a:latin typeface="Aptos" panose="020B0004020202020204" pitchFamily="34" charset="0"/>
              </a:rPr>
              <a:t>.</a:t>
            </a:r>
          </a:p>
          <a:p>
            <a:pPr marL="314325" lvl="0" indent="-290513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r-FR" altLang="fr-FR" sz="1600" dirty="0">
              <a:latin typeface="Aptos" panose="020B0004020202020204" pitchFamily="34" charset="0"/>
            </a:endParaRPr>
          </a:p>
          <a:p>
            <a:pPr marL="314325" lvl="0" indent="-290513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Aptos" panose="020B0004020202020204" pitchFamily="34" charset="0"/>
              </a:rPr>
              <a:t>In Rennes, the </a:t>
            </a:r>
            <a:r>
              <a:rPr lang="fr-FR" altLang="fr-FR" sz="1600" dirty="0" err="1">
                <a:latin typeface="Aptos" panose="020B0004020202020204" pitchFamily="34" charset="0"/>
              </a:rPr>
              <a:t>strains</a:t>
            </a:r>
            <a:r>
              <a:rPr lang="fr-FR" altLang="fr-FR" sz="1600" dirty="0">
                <a:latin typeface="Aptos" panose="020B0004020202020204" pitchFamily="34" charset="0"/>
              </a:rPr>
              <a:t> </a:t>
            </a:r>
            <a:r>
              <a:rPr lang="fr-FR" altLang="fr-FR" sz="1600" dirty="0" err="1">
                <a:latin typeface="Aptos" panose="020B0004020202020204" pitchFamily="34" charset="0"/>
              </a:rPr>
              <a:t>involved</a:t>
            </a:r>
            <a:r>
              <a:rPr lang="fr-FR" altLang="fr-FR" sz="1600" dirty="0">
                <a:latin typeface="Aptos" panose="020B0004020202020204" pitchFamily="34" charset="0"/>
              </a:rPr>
              <a:t> are </a:t>
            </a:r>
            <a:r>
              <a:rPr lang="fr-FR" altLang="fr-FR" sz="1600" dirty="0" err="1">
                <a:latin typeface="Aptos" panose="020B0004020202020204" pitchFamily="34" charset="0"/>
              </a:rPr>
              <a:t>covered</a:t>
            </a:r>
            <a:r>
              <a:rPr lang="fr-FR" altLang="fr-FR" sz="1600" dirty="0">
                <a:latin typeface="Aptos" panose="020B0004020202020204" pitchFamily="34" charset="0"/>
              </a:rPr>
              <a:t> by </a:t>
            </a:r>
            <a:r>
              <a:rPr lang="fr-FR" altLang="fr-FR" sz="1600" dirty="0" err="1">
                <a:latin typeface="Aptos" panose="020B0004020202020204" pitchFamily="34" charset="0"/>
              </a:rPr>
              <a:t>MenB</a:t>
            </a:r>
            <a:r>
              <a:rPr lang="fr-FR" altLang="fr-FR" sz="1600" dirty="0">
                <a:latin typeface="Aptos" panose="020B0004020202020204" pitchFamily="34" charset="0"/>
              </a:rPr>
              <a:t> vaccines.</a:t>
            </a:r>
          </a:p>
          <a:p>
            <a:pPr marL="11113" indent="0">
              <a:buClr>
                <a:srgbClr val="002060"/>
              </a:buClr>
              <a:buNone/>
            </a:pPr>
            <a:endParaRPr lang="fr-FR" sz="1600" dirty="0">
              <a:latin typeface="Aptos" panose="020B0004020202020204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FEE08E7-EDC0-3211-63D9-8E3B9FA8B6D5}"/>
              </a:ext>
            </a:extLst>
          </p:cNvPr>
          <p:cNvSpPr txBox="1">
            <a:spLocks/>
          </p:cNvSpPr>
          <p:nvPr/>
        </p:nvSpPr>
        <p:spPr bwMode="auto">
          <a:xfrm>
            <a:off x="4055094" y="211051"/>
            <a:ext cx="7588259" cy="5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sz="1800" b="1" dirty="0">
                <a:latin typeface="Aptos" panose="020B0004020202020204" pitchFamily="34" charset="0"/>
              </a:rPr>
              <a:t>Clusters</a:t>
            </a:r>
            <a:endParaRPr lang="fr-FR" sz="1800" i="1" kern="0" dirty="0">
              <a:solidFill>
                <a:srgbClr val="0F4E80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C4976A-7E72-C09A-D897-CA9A898FC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20" y="152289"/>
            <a:ext cx="1632823" cy="59598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4901493-CA02-F1C7-E25C-02C84F91BC35}"/>
              </a:ext>
            </a:extLst>
          </p:cNvPr>
          <p:cNvCxnSpPr/>
          <p:nvPr/>
        </p:nvCxnSpPr>
        <p:spPr bwMode="auto">
          <a:xfrm>
            <a:off x="3878319" y="152289"/>
            <a:ext cx="0" cy="641620"/>
          </a:xfrm>
          <a:prstGeom prst="line">
            <a:avLst/>
          </a:prstGeom>
          <a:noFill/>
          <a:ln w="38100" cap="flat" cmpd="sng" algn="ctr">
            <a:solidFill>
              <a:srgbClr val="104E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Image 1" descr="Une image contenant Graphique, Police, graphisme, typographie&#10;&#10;Le contenu généré par l’IA peut être incorrect.">
            <a:extLst>
              <a:ext uri="{FF2B5EF4-FFF2-40B4-BE49-F238E27FC236}">
                <a16:creationId xmlns:a16="http://schemas.microsoft.com/office/drawing/2014/main" id="{63546C8C-DFB6-C3F7-2287-1EE034FD2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93" y="237090"/>
            <a:ext cx="1402777" cy="2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26333"/>
      </p:ext>
    </p:extLst>
  </p:cSld>
  <p:clrMapOvr>
    <a:masterClrMapping/>
  </p:clrMapOvr>
  <p:transition advClick="0" advTm="5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iBNaW5pYXR1cmUiLz4NCgkJPHVpdGV4dCBuYW1lPSJUQUJfTk9URVMiIHZhbHVlPSJOb3RlcyIvPg0KCQk8dWl0ZXh0IG5hbWU9IlRBQl9TRUFSQ0giIHZhbHVlPSIgQ2hlcmNoZXI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Tm90ZXMgZGVzIGRpYXBvc2l0aXZ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jwvY29uZmlndXJhdGlvbj4NCg=="/>
  <p:tag name="MMPROD_UIDATA" val="&lt;database version=&quot;6.0&quot;&gt;&lt;object type=&quot;1&quot; unique_id=&quot;10001&quot;&gt;&lt;property id=&quot;20141&quot; value=&quot;Web_Pres7&quot;/&gt;&lt;property id=&quot;20148&quot; value=&quot;5&quot;/&gt;&lt;property id=&quot;20180&quot; value=&quot;1&quot;/&gt;&lt;property id=&quot;20181&quot; value=&quot;1&quot;/&gt;&lt;property id=&quot;20193&quot; value=&quot;-1&quot;/&gt;&lt;property id=&quot;20224&quot; value=&quot;C:\Documents and Settings\JL\Bureau\MesVaccins\Web-Pres_SMV&quot;/&gt;&lt;property id=&quot;20250&quot; value=&quot;0&quot;/&gt;&lt;property id=&quot;20251&quot; value=&quot;1&quot;/&gt;&lt;property id=&quot;20259&quot; value=&quot;0&quot;/&gt;&lt;object type=&quot;8&quot; unique_id=&quot;10695&quot;&gt;&lt;/object&gt;&lt;object type=&quot;2&quot; unique_id=&quot;10696&quot;&gt;&lt;object type=&quot;3&quot; unique_id=&quot;10697&quot;&gt;&lt;property id=&quot;20148&quot; value=&quot;5&quot;/&gt;&lt;property id=&quot;20300&quot; value=&quot;Diapositive 1 - &amp;quot;MesVaccins.net&amp;#x0D;&amp;#x0A;&amp;#x0D;&amp;#x0A;Personnalisation et aide à l’application des&amp;#x0D;&amp;#x0A;recommandations vaccinales &amp;quot;&quot;/&gt;&lt;property id=&quot;20303&quot; value=&quot;-1&quot;/&gt;&lt;property id=&quot;20307&quot; value=&quot;256&quot;/&gt;&lt;property id=&quot;20309&quot; value=&quot;-1&quot;/&gt;&lt;/object&gt;&lt;object type=&quot;3&quot; unique_id=&quot;11288&quot;&gt;&lt;property id=&quot;20148&quot; value=&quot;5&quot;/&gt;&lt;property id=&quot;20300&quot; value=&quot;Diapositive 7 - &amp;quot;MesVaccins.net : nouveau site Internet pour améliorer l’application des recommandations vaccinales&amp;quot;&quot;/&gt;&lt;property id=&quot;20303&quot; value=&quot;-1&quot;/&gt;&lt;property id=&quot;20307&quot; value=&quot;360&quot;/&gt;&lt;property id=&quot;20309&quot; value=&quot;-1&quot;/&gt;&lt;/object&gt;&lt;object type=&quot;3&quot; unique_id=&quot;11861&quot;&gt;&lt;property id=&quot;20148&quot; value=&quot;5&quot;/&gt;&lt;property id=&quot;20300&quot; value=&quot;Diapositive 2 - &amp;quot;Les recommandations vaccinales&amp;quot;&quot;/&gt;&lt;property id=&quot;20303&quot; value=&quot;-1&quot;/&gt;&lt;property id=&quot;20307&quot; value=&quot;363&quot;/&gt;&lt;property id=&quot;20309&quot; value=&quot;-1&quot;/&gt;&lt;/object&gt;&lt;object type=&quot;3&quot; unique_id=&quot;11862&quot;&gt;&lt;property id=&quot;20148&quot; value=&quot;5&quot;/&gt;&lt;property id=&quot;20300&quot; value=&quot;Diapositive 8 - &amp;quot;Outils de MesVaccins.net&amp;quot;&quot;/&gt;&lt;property id=&quot;20303&quot; value=&quot;-1&quot;/&gt;&lt;property id=&quot;20307&quot; value=&quot;362&quot;/&gt;&lt;property id=&quot;20309&quot; value=&quot;-1&quot;/&gt;&lt;/object&gt;&lt;object type=&quot;3&quot; unique_id=&quot;11992&quot;&gt;&lt;property id=&quot;20148&quot; value=&quot;5&quot;/&gt;&lt;property id=&quot;20300&quot; value=&quot;Diapositive 3 - &amp;quot;Adaptation continuelle…&amp;quot;&quot;/&gt;&lt;property id=&quot;20303&quot; value=&quot;-1&quot;/&gt;&lt;property id=&quot;20307&quot; value=&quot;364&quot;/&gt;&lt;property id=&quot;20309&quot; value=&quot;-1&quot;/&gt;&lt;/object&gt;&lt;object type=&quot;3&quot; unique_id=&quot;12346&quot;&gt;&lt;property id=&quot;20148&quot; value=&quot;5&quot;/&gt;&lt;property id=&quot;20300&quot; value=&quot;Diapositive 10 - &amp;quot;Règle n° 303 – Dernière mise à jour le 05/11/2009 par Isabelle Laville&amp;quot;&quot;/&gt;&lt;property id=&quot;20303&quot; value=&quot;-1&quot;/&gt;&lt;property id=&quot;20307&quot; value=&quot;365&quot;/&gt;&lt;property id=&quot;20309&quot; value=&quot;-1&quot;/&gt;&lt;/object&gt;&lt;object type=&quot;3&quot; unique_id=&quot;13270&quot;&gt;&lt;property id=&quot;20148&quot; value=&quot;5&quot;/&gt;&lt;property id=&quot;20300&quot; value=&quot;Diapositive 11 - &amp;quot;Règle : items de médecine des voyages&amp;quot;&quot;/&gt;&lt;property id=&quot;20303&quot; value=&quot;-1&quot;/&gt;&lt;property id=&quot;20307&quot; value=&quot;375&quot;/&gt;&lt;property id=&quot;20309&quot; value=&quot;-1&quot;/&gt;&lt;/object&gt;&lt;object type=&quot;3&quot; unique_id=&quot;13271&quot;&gt;&lt;property id=&quot;20148&quot; value=&quot;5&quot;/&gt;&lt;property id=&quot;20300&quot; value=&quot;Diapositive 12 - &amp;quot;Messages d’information dans les règles&amp;quot;&quot;/&gt;&lt;property id=&quot;20303&quot; value=&quot;-1&quot;/&gt;&lt;property id=&quot;20307&quot; value=&quot;377&quot;/&gt;&lt;property id=&quot;20309&quot; value=&quot;-1&quot;/&gt;&lt;/object&gt;&lt;object type=&quot;3&quot; unique_id=&quot;13487&quot;&gt;&lt;property id=&quot;20148&quot; value=&quot;5&quot;/&gt;&lt;property id=&quot;20300&quot; value=&quot;Diapositive 27&quot;/&gt;&lt;property id=&quot;20303&quot; value=&quot;-1&quot;/&gt;&lt;property id=&quot;20307&quot; value=&quot;378&quot;/&gt;&lt;property id=&quot;20309&quot; value=&quot;-1&quot;/&gt;&lt;/object&gt;&lt;object type=&quot;3&quot; unique_id=&quot;13488&quot;&gt;&lt;property id=&quot;20148&quot; value=&quot;5&quot;/&gt;&lt;property id=&quot;20300&quot; value=&quot;Diapositive 28 - &amp;quot;Carnet de vaccination électronique&amp;quot;&quot;/&gt;&lt;property id=&quot;20303&quot; value=&quot;-1&quot;/&gt;&lt;property id=&quot;20307&quot; value=&quot;379&quot;/&gt;&lt;property id=&quot;20309&quot; value=&quot;-1&quot;/&gt;&lt;/object&gt;&lt;object type=&quot;3&quot; unique_id=&quot;13637&quot;&gt;&lt;property id=&quot;20148&quot; value=&quot;5&quot;/&gt;&lt;property id=&quot;20300&quot; value=&quot;Diapositive 36 - &amp;quot;Fonctionnalités 2.0 de MesVaccins.net&amp;quot;&quot;/&gt;&lt;property id=&quot;20303&quot; value=&quot;-1&quot;/&gt;&lt;property id=&quot;20307&quot; value=&quot;381&quot;/&gt;&lt;property id=&quot;20309&quot; value=&quot;-1&quot;/&gt;&lt;/object&gt;&lt;object type=&quot;3&quot; unique_id=&quot;13638&quot;&gt;&lt;property id=&quot;20148&quot; value=&quot;5&quot;/&gt;&lt;property id=&quot;20300&quot; value=&quot;Diapositive 37 - &amp;quot;Modèle économique&amp;quot;&quot;/&gt;&lt;property id=&quot;20303&quot; value=&quot;-1&quot;/&gt;&lt;property id=&quot;20307&quot; value=&quot;383&quot;/&gt;&lt;property id=&quot;20309&quot; value=&quot;-1&quot;/&gt;&lt;/object&gt;&lt;object type=&quot;3&quot; unique_id=&quot;13639&quot;&gt;&lt;property id=&quot;20148&quot; value=&quot;5&quot;/&gt;&lt;property id=&quot;20300&quot; value=&quot;Diapositive 38 - &amp;quot;Soutien et partenariats&amp;quot;&quot;/&gt;&lt;property id=&quot;20303&quot; value=&quot;-1&quot;/&gt;&lt;property id=&quot;20307&quot; value=&quot;384&quot;/&gt;&lt;property id=&quot;20309&quot; value=&quot;-1&quot;/&gt;&lt;/object&gt;&lt;object type=&quot;3&quot; unique_id=&quot;13832&quot;&gt;&lt;property id=&quot;20148&quot; value=&quot;5&quot;/&gt;&lt;property id=&quot;20300&quot; value=&quot;Diapositive 26 - &amp;quot;Carnet de vaccination électronique&amp;quot;&quot;/&gt;&lt;property id=&quot;20303&quot; value=&quot;-1&quot;/&gt;&lt;property id=&quot;20307&quot; value=&quot;385&quot;/&gt;&lt;property id=&quot;20309&quot; value=&quot;-1&quot;/&gt;&lt;/object&gt;&lt;object type=&quot;3&quot; unique_id=&quot;14254&quot;&gt;&lt;property id=&quot;20148&quot; value=&quot;5&quot;/&gt;&lt;property id=&quot;20300&quot; value=&quot;Diapositive 14 - &amp;quot;Page d’accueil de MesVaccins.net&amp;quot;&quot;/&gt;&lt;property id=&quot;20303&quot; value=&quot;-1&quot;/&gt;&lt;property id=&quot;20307&quot; value=&quot;388&quot;/&gt;&lt;property id=&quot;20309&quot; value=&quot;-1&quot;/&gt;&lt;/object&gt;&lt;object type=&quot;3&quot; unique_id=&quot;14441&quot;&gt;&lt;property id=&quot;20148&quot; value=&quot;5&quot;/&gt;&lt;property id=&quot;20300&quot; value=&quot;Diapositive 18&quot;/&gt;&lt;property id=&quot;20303&quot; value=&quot;-1&quot;/&gt;&lt;property id=&quot;20307&quot; value=&quot;389&quot;/&gt;&lt;property id=&quot;20309&quot; value=&quot;-1&quot;/&gt;&lt;/object&gt;&lt;object type=&quot;3&quot; unique_id=&quot;15163&quot;&gt;&lt;property id=&quot;20148&quot; value=&quot;5&quot;/&gt;&lt;property id=&quot;20300&quot; value=&quot;Diapositive 9 - &amp;quot;Fonctionnement du système expert&amp;quot;&quot;/&gt;&lt;property id=&quot;20303&quot; value=&quot;-1&quot;/&gt;&lt;property id=&quot;20307&quot; value=&quot;396&quot;/&gt;&lt;property id=&quot;20309&quot; value=&quot;-1&quot;/&gt;&lt;/object&gt;&lt;object type=&quot;3&quot; unique_id=&quot;15169&quot;&gt;&lt;property id=&quot;20148&quot; value=&quot;5&quot;/&gt;&lt;property id=&quot;20300&quot; value=&quot;Diapositive 16 - &amp;quot;Préparer votre dossier de consultation de médecine des voyages&amp;quot;&quot;/&gt;&lt;property id=&quot;20303&quot; value=&quot;-1&quot;/&gt;&lt;property id=&quot;20307&quot; value=&quot;399&quot;/&gt;&lt;property id=&quot;20309&quot; value=&quot;-1&quot;/&gt;&lt;/object&gt;&lt;object type=&quot;3&quot; unique_id=&quot;15170&quot;&gt;&lt;property id=&quot;20148&quot; value=&quot;5&quot;/&gt;&lt;property id=&quot;20300&quot; value=&quot;Diapositive 15 - &amp;quot;Trouver le centre de vaccinations internationales le plus proche&amp;quot;&quot;/&gt;&lt;property id=&quot;20303&quot; value=&quot;-1&quot;/&gt;&lt;property id=&quot;20307&quot; value=&quot;398&quot;/&gt;&lt;property id=&quot;20309&quot; value=&quot;-1&quot;/&gt;&lt;/object&gt;&lt;object type=&quot;3&quot; unique_id=&quot;15171&quot;&gt;&lt;property id=&quot;20148&quot; value=&quot;5&quot;/&gt;&lt;property id=&quot;20300&quot; value=&quot;Diapositive 39 - &amp;quot;Conclusion : MesVaccins.net…&amp;quot;&quot;/&gt;&lt;property id=&quot;20303&quot; value=&quot;-1&quot;/&gt;&lt;property id=&quot;20307&quot; value=&quot;403&quot;/&gt;&lt;property id=&quot;20309&quot; value=&quot;-1&quot;/&gt;&lt;/object&gt;&lt;object type=&quot;3&quot; unique_id=&quot;16130&quot;&gt;&lt;property id=&quot;20148&quot; value=&quot;5&quot;/&gt;&lt;property id=&quot;20300&quot; value=&quot;Diapositive 19&quot;/&gt;&lt;property id=&quot;20303&quot; value=&quot;-1&quot;/&gt;&lt;property id=&quot;20307&quot; value=&quot;406&quot;/&gt;&lt;property id=&quot;20309&quot; value=&quot;-1&quot;/&gt;&lt;/object&gt;&lt;object type=&quot;3&quot; unique_id=&quot;16131&quot;&gt;&lt;property id=&quot;20148&quot; value=&quot;5&quot;/&gt;&lt;property id=&quot;20300&quot; value=&quot;Diapositive 20 - &amp;quot;Interface professionnels de santé&amp;quot;&quot;/&gt;&lt;property id=&quot;20303&quot; value=&quot;-1&quot;/&gt;&lt;property id=&quot;20307&quot; value=&quot;407&quot;/&gt;&lt;property id=&quot;20309&quot; value=&quot;-1&quot;/&gt;&lt;/object&gt;&lt;object type=&quot;3&quot; unique_id=&quot;16132&quot;&gt;&lt;property id=&quot;20148&quot; value=&quot;5&quot;/&gt;&lt;property id=&quot;20300&quot; value=&quot;Diapositive 21 - &amp;quot;Vaccins pour protéger contre les maladies sélectionnées dans un contexte déterminé&amp;quot;&quot;/&gt;&lt;property id=&quot;20303&quot; value=&quot;-1&quot;/&gt;&lt;property id=&quot;20307&quot; value=&quot;408&quot;/&gt;&lt;property id=&quot;20309&quot; value=&quot;-1&quot;/&gt;&lt;/object&gt;&lt;object type=&quot;3&quot; unique_id=&quot;16133&quot;&gt;&lt;property id=&quot;20148&quot; value=&quot;5&quot;/&gt;&lt;property id=&quot;20300&quot; value=&quot;Diapositive 22 - &amp;quot;Imprimer l’ordonnance&amp;quot;&quot;/&gt;&lt;property id=&quot;20303&quot; value=&quot;-1&quot;/&gt;&lt;property id=&quot;20307&quot; value=&quot;409&quot;/&gt;&lt;property id=&quot;20309&quot; value=&quot;-1&quot;/&gt;&lt;/object&gt;&lt;object type=&quot;3&quot; unique_id=&quot;16444&quot;&gt;&lt;property id=&quot;20148&quot; value=&quot;5&quot;/&gt;&lt;property id=&quot;20300&quot; value=&quot;Diapositive 23 - &amp;quot;Aider le médecin à informer le patient&amp;quot;&quot;/&gt;&lt;property id=&quot;20307&quot; value=&quot;411&quot;/&gt;&lt;property id=&quot;20309&quot; value=&quot;-1&quot;/&gt;&lt;/object&gt;&lt;object type=&quot;3&quot; unique_id=&quot;16620&quot;&gt;&lt;property id=&quot;20148&quot; value=&quot;5&quot;/&gt;&lt;property id=&quot;20300&quot; value=&quot;Diapositive 24 - &amp;quot;Infos et outils : documentation&amp;quot;&quot;/&gt;&lt;property id=&quot;20307&quot; value=&quot;413&quot;/&gt;&lt;property id=&quot;20309&quot; value=&quot;-1&quot;/&gt;&lt;/object&gt;&lt;object type=&quot;3&quot; unique_id=&quot;16621&quot;&gt;&lt;property id=&quot;20148&quot; value=&quot;5&quot;/&gt;&lt;property id=&quot;20300&quot; value=&quot;Diapositive 25 - &amp;quot;Infos et outils : sélecteur de vaccins&amp;quot;&quot;/&gt;&lt;property id=&quot;20307&quot; value=&quot;412&quot;/&gt;&lt;property id=&quot;20309&quot; value=&quot;-1&quot;/&gt;&lt;/object&gt;&lt;object type=&quot;3&quot; unique_id=&quot;16685&quot;&gt;&lt;property id=&quot;20148&quot; value=&quot;5&quot;/&gt;&lt;property id=&quot;20300&quot; value=&quot;Diapositive 4 - &amp;quot;État des lieux&amp;quot;&quot;/&gt;&lt;property id=&quot;20307&quot; value=&quot;414&quot;/&gt;&lt;/object&gt;&lt;object type=&quot;3&quot; unique_id=&quot;16951&quot;&gt;&lt;property id=&quot;20148&quot; value=&quot;5&quot;/&gt;&lt;property id=&quot;20300&quot; value=&quot;Diapositive 29 - &amp;quot;Logiciel - Formulaire&amp;quot;&quot;/&gt;&lt;property id=&quot;20307&quot; value=&quot;416&quot;/&gt;&lt;/object&gt;&lt;object type=&quot;3&quot; unique_id=&quot;16952&quot;&gt;&lt;property id=&quot;20148&quot; value=&quot;5&quot;/&gt;&lt;property id=&quot;20300&quot; value=&quot;Diapositive 32 - &amp;quot;Logiciel - Carnet de vaccination &amp;quot;&quot;/&gt;&lt;property id=&quot;20307&quot; value=&quot;417&quot;/&gt;&lt;/object&gt;&lt;object type=&quot;3&quot; unique_id=&quot;17479&quot;&gt;&lt;property id=&quot;20148&quot; value=&quot;5&quot;/&gt;&lt;property id=&quot;20300&quot; value=&quot;Diapositive 33 - &amp;quot;Vers la santé 2.0&amp;quot;&quot;/&gt;&lt;property id=&quot;20307&quot; value=&quot;422&quot;/&gt;&lt;/object&gt;&lt;object type=&quot;3&quot; unique_id=&quot;17480&quot;&gt;&lt;property id=&quot;20148&quot; value=&quot;5&quot;/&gt;&lt;property id=&quot;20300&quot; value=&quot;Diapositive 35 - &amp;quot;Améliorer la qualité des soins grâce au partage d’informations médicales&amp;quot;&quot;/&gt;&lt;property id=&quot;20307&quot; value=&quot;423&quot;/&gt;&lt;/object&gt;&lt;object type=&quot;3&quot; unique_id=&quot;18202&quot;&gt;&lt;property id=&quot;20148&quot; value=&quot;5&quot;/&gt;&lt;property id=&quot;20300&quot; value=&quot;Diapositive 6 - &amp;quot;Amélioration de l’application des recommandations vaccinales&amp;quot;&quot;/&gt;&lt;property id=&quot;20307&quot; value=&quot;435&quot;/&gt;&lt;/object&gt;&lt;object type=&quot;3&quot; unique_id=&quot;18206&quot;&gt;&lt;property id=&quot;20148&quot; value=&quot;5&quot;/&gt;&lt;property id=&quot;20300&quot; value=&quot;Diapositive 34 - &amp;quot;La technologie web 2.0&amp;quot;&quot;/&gt;&lt;property id=&quot;20307&quot; value=&quot;431&quot;/&gt;&lt;/object&gt;&lt;object type=&quot;3&quot; unique_id=&quot;18825&quot;&gt;&lt;property id=&quot;20148&quot; value=&quot;5&quot;/&gt;&lt;property id=&quot;20300&quot; value=&quot;Diapositive 5&quot;/&gt;&lt;property id=&quot;20307&quot; value=&quot;437&quot;/&gt;&lt;/object&gt;&lt;object type=&quot;3&quot; unique_id=&quot;19504&quot;&gt;&lt;property id=&quot;20148&quot; value=&quot;5&quot;/&gt;&lt;property id=&quot;20300&quot; value=&quot;Diapositive 13 - &amp;quot;Le 14 avril 2010&amp;quot;&quot;/&gt;&lt;property id=&quot;20307&quot; value=&quot;438&quot;/&gt;&lt;/object&gt;&lt;object type=&quot;3&quot; unique_id=&quot;19814&quot;&gt;&lt;property id=&quot;20148&quot; value=&quot;5&quot;/&gt;&lt;property id=&quot;20300&quot; value=&quot;Diapositive 17 - &amp;quot;www.medecine-des-voyages.net&amp;quot;&quot;/&gt;&lt;property id=&quot;20307&quot; value=&quot;439&quot;/&gt;&lt;/object&gt;&lt;object type=&quot;3&quot; unique_id=&quot;20362&quot;&gt;&lt;property id=&quot;20148&quot; value=&quot;5&quot;/&gt;&lt;property id=&quot;20300&quot; value=&quot;Diapositive 30&quot;/&gt;&lt;property id=&quot;20307&quot; value=&quot;440&quot;/&gt;&lt;/object&gt;&lt;object type=&quot;3&quot; unique_id=&quot;20363&quot;&gt;&lt;property id=&quot;20148&quot; value=&quot;5&quot;/&gt;&lt;property id=&quot;20300&quot; value=&quot;Diapositive 31&quot;/&gt;&lt;property id=&quot;20307&quot; value=&quot;441&quot;/&gt;&lt;/object&gt;&lt;/object&gt;&lt;object type=&quot;4&quot; unique_id=&quot;15582&quot;&gt;&lt;/object&gt;&lt;/object&gt;&lt;/database&gt;"/>
</p:tagLst>
</file>

<file path=ppt/theme/theme1.xml><?xml version="1.0" encoding="utf-8"?>
<a:theme xmlns:a="http://schemas.openxmlformats.org/drawingml/2006/main" name="Contents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1A3253"/>
      </a:accent5>
      <a:accent6>
        <a:srgbClr val="091424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381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160121-MesVaccins.net">
  <a:themeElements>
    <a:clrScheme name="Modèle par défau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381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939</Words>
  <Application>Microsoft Macintosh PowerPoint</Application>
  <PresentationFormat>Grand écran</PresentationFormat>
  <Paragraphs>148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15</vt:i4>
      </vt:variant>
    </vt:vector>
  </HeadingPairs>
  <TitlesOfParts>
    <vt:vector size="34" baseType="lpstr">
      <vt:lpstr>ＭＳ Ｐゴシック</vt:lpstr>
      <vt:lpstr>Aptos</vt:lpstr>
      <vt:lpstr>Aptos Bold</vt:lpstr>
      <vt:lpstr>Arial</vt:lpstr>
      <vt:lpstr>Calibri</vt:lpstr>
      <vt:lpstr>Calibri Light</vt:lpstr>
      <vt:lpstr>R Frutiger Roman</vt:lpstr>
      <vt:lpstr>Symbol</vt:lpstr>
      <vt:lpstr>Times New Roman</vt:lpstr>
      <vt:lpstr>Wingdings</vt:lpstr>
      <vt:lpstr>Contents Slide Master</vt:lpstr>
      <vt:lpstr>Modèle par défaut</vt:lpstr>
      <vt:lpstr>1_Conception personnalisée</vt:lpstr>
      <vt:lpstr>Conception personnalisée</vt:lpstr>
      <vt:lpstr>20160121-MesVaccins.net</vt:lpstr>
      <vt:lpstr>2_Conception personnalisée</vt:lpstr>
      <vt:lpstr>3_Conception personnalisée</vt:lpstr>
      <vt:lpstr>4_Conception personnalisée</vt:lpstr>
      <vt:lpstr>5_Conception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CEB/SDT/ANB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Vergnaud G.</dc:creator>
  <cp:lastModifiedBy>Camille DESEILLE</cp:lastModifiedBy>
  <cp:revision>92</cp:revision>
  <cp:lastPrinted>2017-03-09T19:07:18Z</cp:lastPrinted>
  <dcterms:created xsi:type="dcterms:W3CDTF">2016-06-02T07:48:42Z</dcterms:created>
  <dcterms:modified xsi:type="dcterms:W3CDTF">2026-03-11T12:21:23Z</dcterms:modified>
</cp:coreProperties>
</file>