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1336" r:id="rId1"/>
    <p:sldMasterId id="2147483648" r:id="rId2"/>
    <p:sldMasterId id="2147484662" r:id="rId3"/>
    <p:sldMasterId id="2147483650" r:id="rId4"/>
    <p:sldMasterId id="2147490646" r:id="rId5"/>
    <p:sldMasterId id="2147490658" r:id="rId6"/>
    <p:sldMasterId id="2147490670" r:id="rId7"/>
    <p:sldMasterId id="2147490682" r:id="rId8"/>
    <p:sldMasterId id="2147490694" r:id="rId9"/>
  </p:sldMasterIdLst>
  <p:notesMasterIdLst>
    <p:notesMasterId r:id="rId32"/>
  </p:notesMasterIdLst>
  <p:handoutMasterIdLst>
    <p:handoutMasterId r:id="rId33"/>
  </p:handoutMasterIdLst>
  <p:sldIdLst>
    <p:sldId id="1980" r:id="rId10"/>
    <p:sldId id="2147481240" r:id="rId11"/>
    <p:sldId id="2147481271" r:id="rId12"/>
    <p:sldId id="262" r:id="rId13"/>
    <p:sldId id="2147481278" r:id="rId14"/>
    <p:sldId id="2147481256" r:id="rId15"/>
    <p:sldId id="2147481272" r:id="rId16"/>
    <p:sldId id="2147481273" r:id="rId17"/>
    <p:sldId id="2147481274" r:id="rId18"/>
    <p:sldId id="2147481253" r:id="rId19"/>
    <p:sldId id="2147481277" r:id="rId20"/>
    <p:sldId id="2147481259" r:id="rId21"/>
    <p:sldId id="2147481266" r:id="rId22"/>
    <p:sldId id="2147481270" r:id="rId23"/>
    <p:sldId id="2147481280" r:id="rId24"/>
    <p:sldId id="2147481264" r:id="rId25"/>
    <p:sldId id="291" r:id="rId26"/>
    <p:sldId id="2147481250" r:id="rId27"/>
    <p:sldId id="2147481251" r:id="rId28"/>
    <p:sldId id="2147481267" r:id="rId29"/>
    <p:sldId id="2147481281" r:id="rId30"/>
    <p:sldId id="2147481282" r:id="rId31"/>
  </p:sldIdLst>
  <p:sldSz cx="12192000" cy="6858000"/>
  <p:notesSz cx="6797675" cy="9926638"/>
  <p:custDataLst>
    <p:tags r:id="rId34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buFont typeface="Symbol" charset="0"/>
      <a:buChar char="-"/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Symbol" charset="0"/>
      <a:buChar char="-"/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Symbol" charset="0"/>
      <a:buChar char="-"/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Symbol" charset="0"/>
      <a:buChar char="-"/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Symbol" charset="0"/>
      <a:buChar char="-"/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06" userDrawn="1">
          <p15:clr>
            <a:srgbClr val="A4A3A4"/>
          </p15:clr>
        </p15:guide>
        <p15:guide id="2" pos="1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92FE53-1B7A-AF65-5BF1-D534EEB5ED71}" name="Veronique Picquet" initials="VP" userId="S::veronique.c.picquet@gsk.com::44656a34-4cdd-4a02-8c34-af0f7a167a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94D4"/>
    <a:srgbClr val="D4E8FA"/>
    <a:srgbClr val="02FFFF"/>
    <a:srgbClr val="DEEEF8"/>
    <a:srgbClr val="DEEDF8"/>
    <a:srgbClr val="EAEAEA"/>
    <a:srgbClr val="FFEBCC"/>
    <a:srgbClr val="0F4E80"/>
    <a:srgbClr val="104E80"/>
    <a:srgbClr val="549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8"/>
    <p:restoredTop sz="81014"/>
  </p:normalViewPr>
  <p:slideViewPr>
    <p:cSldViewPr snapToGrid="0">
      <p:cViewPr varScale="1">
        <p:scale>
          <a:sx n="39" d="100"/>
          <a:sy n="39" d="100"/>
        </p:scale>
        <p:origin x="1512" y="176"/>
      </p:cViewPr>
      <p:guideLst>
        <p:guide orient="horz" pos="2506"/>
        <p:guide pos="11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8/10/relationships/authors" Target="authors.xml"/><Relationship Id="rId21" Type="http://schemas.openxmlformats.org/officeDocument/2006/relationships/slide" Target="slides/slide12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t" anchorCtr="0" compatLnSpc="1">
            <a:prstTxWarp prst="textNoShape">
              <a:avLst/>
            </a:prstTxWarp>
          </a:bodyPr>
          <a:lstStyle>
            <a:lvl1pPr defTabSz="911225">
              <a:buFontTx/>
              <a:buNone/>
              <a:defRPr sz="1100"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t" anchorCtr="0" compatLnSpc="1">
            <a:prstTxWarp prst="textNoShape">
              <a:avLst/>
            </a:prstTxWarp>
          </a:bodyPr>
          <a:lstStyle>
            <a:lvl1pPr algn="r"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fld id="{5CE1BDFA-A18D-044D-ABAE-7B995EDC4606}" type="datetime1">
              <a:rPr lang="fr-FR"/>
              <a:pPr/>
              <a:t>11/02/2026</a:t>
            </a:fld>
            <a:endParaRPr lang="fr-F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b" anchorCtr="0" compatLnSpc="1">
            <a:prstTxWarp prst="textNoShape">
              <a:avLst/>
            </a:prstTxWarp>
          </a:bodyPr>
          <a:lstStyle>
            <a:lvl1pPr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r>
              <a:rPr lang="nl-NL"/>
              <a:t>GEP</a:t>
            </a: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b" anchorCtr="0" compatLnSpc="1">
            <a:prstTxWarp prst="textNoShape">
              <a:avLst/>
            </a:prstTxWarp>
          </a:bodyPr>
          <a:lstStyle>
            <a:lvl1pPr algn="r"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fld id="{3FF3D339-2B4B-BE4E-B6E2-9D799A3088A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5615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t" anchorCtr="0" compatLnSpc="1">
            <a:prstTxWarp prst="textNoShape">
              <a:avLst/>
            </a:prstTxWarp>
          </a:bodyPr>
          <a:lstStyle>
            <a:lvl1pPr defTabSz="911225">
              <a:buFontTx/>
              <a:buNone/>
              <a:defRPr sz="1100"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t" anchorCtr="0" compatLnSpc="1">
            <a:prstTxWarp prst="textNoShape">
              <a:avLst/>
            </a:prstTxWarp>
          </a:bodyPr>
          <a:lstStyle>
            <a:lvl1pPr algn="r"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fld id="{271F43CB-F92A-C443-B8B3-07A917D2D3B1}" type="datetime1">
              <a:rPr lang="fr-FR" smtClean="0"/>
              <a:t>11/02/2026</a:t>
            </a:fld>
            <a:endParaRPr lang="fr-FR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6463"/>
            <a:ext cx="49815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b" anchorCtr="0" compatLnSpc="1">
            <a:prstTxWarp prst="textNoShape">
              <a:avLst/>
            </a:prstTxWarp>
          </a:bodyPr>
          <a:lstStyle>
            <a:lvl1pPr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r>
              <a:rPr lang="nl-NL"/>
              <a:t>GEP</a:t>
            </a: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067" tIns="45533" rIns="91067" bIns="45533" numCol="1" anchor="b" anchorCtr="0" compatLnSpc="1">
            <a:prstTxWarp prst="textNoShape">
              <a:avLst/>
            </a:prstTxWarp>
          </a:bodyPr>
          <a:lstStyle>
            <a:lvl1pPr algn="r" defTabSz="911225">
              <a:buFontTx/>
              <a:buNone/>
              <a:defRPr sz="1100">
                <a:latin typeface="Times New Roman" charset="0"/>
              </a:defRPr>
            </a:lvl1pPr>
          </a:lstStyle>
          <a:p>
            <a:fld id="{9FF6DDBF-4A59-E347-B20F-784109BCA6B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59270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1F43CB-F92A-C443-B8B3-07A917D2D3B1}" type="datetime1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GEP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DDBF-4A59-E347-B20F-784109BCA6B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75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1F43CB-F92A-C443-B8B3-07A917D2D3B1}" type="datetime1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GEP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DDBF-4A59-E347-B20F-784109BCA6B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34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1F43CB-F92A-C443-B8B3-07A917D2D3B1}" type="datetime1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GEP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DDBF-4A59-E347-B20F-784109BCA6B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76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13248-0F14-5583-00E8-01F68499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4EBC24A-EEAB-7645-C0C9-5AAC4BA43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5D777A1-7B2B-8B0C-F3D9-BC540F17E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AD7E0A-8C67-3F4C-4685-21485DA1E8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1F43CB-F92A-C443-B8B3-07A917D2D3B1}" type="datetime1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F4B00C-11C4-16A3-F486-44AFA246CA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GEP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EA872C-450C-D85B-AC75-5EED8DB93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DDBF-4A59-E347-B20F-784109BCA6B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3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1F43CB-F92A-C443-B8B3-07A917D2D3B1}" type="datetime1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GEP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DDBF-4A59-E347-B20F-784109BCA6B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94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1F43CB-F92A-C443-B8B3-07A917D2D3B1}" type="datetime1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GEP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DDBF-4A59-E347-B20F-784109BCA6BD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46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186568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34256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A4283-5B85-574D-86A8-3B72DF062B3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805119"/>
      </p:ext>
    </p:extLst>
  </p:cSld>
  <p:clrMapOvr>
    <a:masterClrMapping/>
  </p:clrMapOvr>
  <p:transition advClick="0" advTm="5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FD42A-88B2-A644-86A7-BD51A4B4C5B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059895"/>
      </p:ext>
    </p:extLst>
  </p:cSld>
  <p:clrMapOvr>
    <a:masterClrMapping/>
  </p:clrMapOvr>
  <p:transition advClick="0" advTm="5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EB9B2-6641-3548-8D6E-DBACA63BC1A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881698"/>
      </p:ext>
    </p:extLst>
  </p:cSld>
  <p:clrMapOvr>
    <a:masterClrMapping/>
  </p:clrMapOvr>
  <p:transition advClick="0" advTm="5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D6116-B21A-E944-82AF-6AA437988D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002408"/>
      </p:ext>
    </p:extLst>
  </p:cSld>
  <p:clrMapOvr>
    <a:masterClrMapping/>
  </p:clrMapOvr>
  <p:transition advClick="0" advTm="5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CFD47-6A01-AB4F-9069-A7D63D62748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665546"/>
      </p:ext>
    </p:extLst>
  </p:cSld>
  <p:clrMapOvr>
    <a:masterClrMapping/>
  </p:clrMapOvr>
  <p:transition advClick="0" advTm="5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05EB2-DBC6-7841-AD18-2CC55E05B29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088032"/>
      </p:ext>
    </p:extLst>
  </p:cSld>
  <p:clrMapOvr>
    <a:masterClrMapping/>
  </p:clrMapOvr>
  <p:transition advClick="0" advTm="5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2AFC4-DE48-0045-AD99-817CBE4A061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992509"/>
      </p:ext>
    </p:extLst>
  </p:cSld>
  <p:clrMapOvr>
    <a:masterClrMapping/>
  </p:clrMapOvr>
  <p:transition advClick="0" advTm="5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92087-DA50-3A4C-9630-646B4C5B87D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35021"/>
      </p:ext>
    </p:extLst>
  </p:cSld>
  <p:clrMapOvr>
    <a:masterClrMapping/>
  </p:clrMapOvr>
  <p:transition advClick="0" advTm="5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2AE38-0D7F-0040-9B89-1BC6428FA36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127875"/>
      </p:ext>
    </p:extLst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7">
            <a:extLst>
              <a:ext uri="{FF2B5EF4-FFF2-40B4-BE49-F238E27FC236}">
                <a16:creationId xmlns:a16="http://schemas.microsoft.com/office/drawing/2014/main" id="{37525922-EB17-4CEB-8FE2-E234D478EA8C}"/>
              </a:ext>
            </a:extLst>
          </p:cNvPr>
          <p:cNvSpPr/>
          <p:nvPr userDrawn="1"/>
        </p:nvSpPr>
        <p:spPr>
          <a:xfrm>
            <a:off x="2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0A0D5A86-3F87-4A81-BB86-8F3A92B48B5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4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2204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7478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C8FE1D-79E2-46F2-A8B6-6C78672F327D}"/>
              </a:ext>
            </a:extLst>
          </p:cNvPr>
          <p:cNvGrpSpPr/>
          <p:nvPr userDrawn="1"/>
        </p:nvGrpSpPr>
        <p:grpSpPr>
          <a:xfrm>
            <a:off x="708174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18A6FBC-D138-4F68-8A66-6E140347BA7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A9BC29C-363B-4E11-AE59-9B8AAF5C10D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3A5DD8-C9B2-4827-81BA-376D44C2463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04A37AE-39E9-4D86-94AD-C2DF9612C22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EC3D1B-1190-4201-B038-EDF09CD8289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D3F652-9B66-42B3-B6EC-DAEA0D47965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75A6EA0-151B-4595-A461-6347C38766F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68BE3A1-6A36-4CE5-A7E6-FF4ADB32DF5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8970F8-1E52-4708-BA1F-38BF455DB26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881DEA5-6B95-4385-A6A3-016D173CAE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EB77DDC-56D9-47AB-B71C-B5E868AA006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E28E60-5E1A-43CA-A023-D7251390EE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865A037-79E3-43C4-A726-58CEE97F8C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2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F0C124E-AC53-4C85-B016-9400226359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9466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476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DC57578-EF98-4A57-8AF7-1C7CC48D72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736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6401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BF0D15-4BB1-408E-A5FC-CFF220228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4" y="-468065"/>
            <a:ext cx="4110019" cy="3897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15ECB00-AF83-443E-9AE7-961C16032659}"/>
              </a:ext>
            </a:extLst>
          </p:cNvPr>
          <p:cNvSpPr/>
          <p:nvPr userDrawn="1"/>
        </p:nvSpPr>
        <p:spPr>
          <a:xfrm>
            <a:off x="9342103" y="45555"/>
            <a:ext cx="3003443" cy="300344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BED7D0-BE93-4317-824C-6DD1CC483554}"/>
              </a:ext>
            </a:extLst>
          </p:cNvPr>
          <p:cNvSpPr/>
          <p:nvPr userDrawn="1"/>
        </p:nvSpPr>
        <p:spPr>
          <a:xfrm>
            <a:off x="-667824" y="2996005"/>
            <a:ext cx="2393339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C175114-E625-440B-9D45-C7FECD32D84F}"/>
              </a:ext>
            </a:extLst>
          </p:cNvPr>
          <p:cNvSpPr/>
          <p:nvPr userDrawn="1"/>
        </p:nvSpPr>
        <p:spPr>
          <a:xfrm>
            <a:off x="6138506" y="4931795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F7B0E0-0A58-4E60-8B37-65D6CF8ACF1E}"/>
              </a:ext>
            </a:extLst>
          </p:cNvPr>
          <p:cNvSpPr/>
          <p:nvPr userDrawn="1"/>
        </p:nvSpPr>
        <p:spPr>
          <a:xfrm rot="13518210" flipH="1">
            <a:off x="9189936" y="113731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51486E-3E22-42E9-9265-A62EF3AE4503}"/>
              </a:ext>
            </a:extLst>
          </p:cNvPr>
          <p:cNvSpPr/>
          <p:nvPr userDrawn="1"/>
        </p:nvSpPr>
        <p:spPr>
          <a:xfrm rot="2667893" flipH="1">
            <a:off x="5406739" y="-176206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61999-5F04-4AB2-B1A4-94D813065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9" y="2744694"/>
            <a:ext cx="3734251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635CA-BC26-4AD8-A22E-1ADC79CFE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1" y="-1414282"/>
            <a:ext cx="3734251" cy="354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2E4871-F2F2-4806-B2A4-7B4E17D49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7" y="3798760"/>
            <a:ext cx="4110019" cy="389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48A5E-2C17-44D0-A274-9C818DA9A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8" y="3798758"/>
            <a:ext cx="3531103" cy="3348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988820-EC8E-4E5E-B405-6369C94FB696}"/>
              </a:ext>
            </a:extLst>
          </p:cNvPr>
          <p:cNvSpPr/>
          <p:nvPr userDrawn="1"/>
        </p:nvSpPr>
        <p:spPr>
          <a:xfrm rot="2667893" flipH="1">
            <a:off x="4257629" y="-627022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34C216-B859-4332-89DD-FDAB18587912}"/>
              </a:ext>
            </a:extLst>
          </p:cNvPr>
          <p:cNvSpPr/>
          <p:nvPr userDrawn="1"/>
        </p:nvSpPr>
        <p:spPr>
          <a:xfrm rot="2667893" flipH="1">
            <a:off x="10215581" y="2065939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8C30EF-40BC-43EA-9DFB-F9D15A22EB5E}"/>
              </a:ext>
            </a:extLst>
          </p:cNvPr>
          <p:cNvSpPr/>
          <p:nvPr userDrawn="1"/>
        </p:nvSpPr>
        <p:spPr>
          <a:xfrm rot="2703270">
            <a:off x="2721964" y="791637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0E1840-583E-492F-A9C7-78CB38D18A57}"/>
              </a:ext>
            </a:extLst>
          </p:cNvPr>
          <p:cNvSpPr/>
          <p:nvPr userDrawn="1"/>
        </p:nvSpPr>
        <p:spPr>
          <a:xfrm rot="2703270">
            <a:off x="1032400" y="355777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742EA-776C-4729-BC4C-D8246D495CCF}"/>
              </a:ext>
            </a:extLst>
          </p:cNvPr>
          <p:cNvSpPr/>
          <p:nvPr userDrawn="1"/>
        </p:nvSpPr>
        <p:spPr>
          <a:xfrm rot="2703270">
            <a:off x="8580553" y="2784302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FB9170-ED31-4166-B8AF-844A796082C3}"/>
              </a:ext>
            </a:extLst>
          </p:cNvPr>
          <p:cNvSpPr/>
          <p:nvPr userDrawn="1"/>
        </p:nvSpPr>
        <p:spPr>
          <a:xfrm rot="2703270">
            <a:off x="11184265" y="-197412"/>
            <a:ext cx="47625" cy="14597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40AEF0-AD3C-429C-8967-68D41060DDA9}"/>
              </a:ext>
            </a:extLst>
          </p:cNvPr>
          <p:cNvSpPr/>
          <p:nvPr userDrawn="1"/>
        </p:nvSpPr>
        <p:spPr>
          <a:xfrm rot="2703270">
            <a:off x="4151901" y="5582176"/>
            <a:ext cx="47625" cy="14597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CBDFD1-2932-4D6D-8A90-D0F5DC3C67AE}"/>
              </a:ext>
            </a:extLst>
          </p:cNvPr>
          <p:cNvSpPr/>
          <p:nvPr userDrawn="1"/>
        </p:nvSpPr>
        <p:spPr>
          <a:xfrm rot="2703270">
            <a:off x="7159185" y="218146"/>
            <a:ext cx="47625" cy="14597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46355A-3E04-49FD-9F09-AAAB3DB0E418}"/>
              </a:ext>
            </a:extLst>
          </p:cNvPr>
          <p:cNvSpPr/>
          <p:nvPr userDrawn="1"/>
        </p:nvSpPr>
        <p:spPr>
          <a:xfrm rot="2703270">
            <a:off x="10756305" y="4976519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409C4469-3F84-4E19-A632-E543A5FDD884}"/>
              </a:ext>
            </a:extLst>
          </p:cNvPr>
          <p:cNvSpPr/>
          <p:nvPr userDrawn="1"/>
        </p:nvSpPr>
        <p:spPr>
          <a:xfrm>
            <a:off x="1940747" y="6150690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EBF49C44-3383-44DC-8036-8DC2B11ACB1A}"/>
              </a:ext>
            </a:extLst>
          </p:cNvPr>
          <p:cNvSpPr/>
          <p:nvPr userDrawn="1"/>
        </p:nvSpPr>
        <p:spPr>
          <a:xfrm>
            <a:off x="5198769" y="5662761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D46346EE-F1B7-4796-AFA9-AAE048AA3364}"/>
              </a:ext>
            </a:extLst>
          </p:cNvPr>
          <p:cNvSpPr/>
          <p:nvPr userDrawn="1"/>
        </p:nvSpPr>
        <p:spPr>
          <a:xfrm>
            <a:off x="9090515" y="378804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73E5F236-BD77-4630-A734-050F06B94A2D}"/>
              </a:ext>
            </a:extLst>
          </p:cNvPr>
          <p:cNvSpPr/>
          <p:nvPr userDrawn="1"/>
        </p:nvSpPr>
        <p:spPr>
          <a:xfrm>
            <a:off x="4738390" y="729357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C89DEA56-42C4-43A8-B485-A905F2F9EF8D}"/>
              </a:ext>
            </a:extLst>
          </p:cNvPr>
          <p:cNvSpPr/>
          <p:nvPr userDrawn="1"/>
        </p:nvSpPr>
        <p:spPr>
          <a:xfrm>
            <a:off x="10500139" y="388448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841ACCCA-100D-4216-8EA1-A5CC63045609}"/>
              </a:ext>
            </a:extLst>
          </p:cNvPr>
          <p:cNvSpPr/>
          <p:nvPr userDrawn="1"/>
        </p:nvSpPr>
        <p:spPr>
          <a:xfrm>
            <a:off x="9342103" y="6252072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35C224AA-96FF-425B-A723-6682BE2E1056}"/>
              </a:ext>
            </a:extLst>
          </p:cNvPr>
          <p:cNvSpPr/>
          <p:nvPr userDrawn="1"/>
        </p:nvSpPr>
        <p:spPr>
          <a:xfrm>
            <a:off x="864566" y="3360095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060D8E5-FE2C-4BE4-8D5F-4E1953E01D04}"/>
              </a:ext>
            </a:extLst>
          </p:cNvPr>
          <p:cNvSpPr/>
          <p:nvPr userDrawn="1"/>
        </p:nvSpPr>
        <p:spPr>
          <a:xfrm>
            <a:off x="3079120" y="-1105386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0896279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5C830AA-5FA6-4CD4-AD75-FEFC4B01915A}"/>
              </a:ext>
            </a:extLst>
          </p:cNvPr>
          <p:cNvGrpSpPr/>
          <p:nvPr userDrawn="1"/>
        </p:nvGrpSpPr>
        <p:grpSpPr>
          <a:xfrm flipV="1">
            <a:off x="-1536721" y="-1474805"/>
            <a:ext cx="6967679" cy="9512191"/>
            <a:chOff x="-1484471" y="-860850"/>
            <a:chExt cx="6967679" cy="95121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CA2486D-8BCE-4F5C-8CAA-C5764F13D2C0}"/>
                </a:ext>
              </a:extLst>
            </p:cNvPr>
            <p:cNvGrpSpPr/>
            <p:nvPr userDrawn="1"/>
          </p:nvGrpSpPr>
          <p:grpSpPr>
            <a:xfrm rot="16200000">
              <a:off x="-1510142" y="1657990"/>
              <a:ext cx="7019022" cy="6967679"/>
              <a:chOff x="-1454130" y="-1334460"/>
              <a:chExt cx="7019022" cy="6967679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F71EB0B-9497-409F-8497-D05944EED268}"/>
                  </a:ext>
                </a:extLst>
              </p:cNvPr>
              <p:cNvSpPr/>
              <p:nvPr userDrawn="1"/>
            </p:nvSpPr>
            <p:spPr>
              <a:xfrm>
                <a:off x="-1166340" y="2200772"/>
                <a:ext cx="2393338" cy="23933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0DDDF61-AF37-4CDD-91B7-E8FD97EB7F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173" y="2092453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756FA6-95F9-4A5F-8874-D3AE77F87B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54130" y="126244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52D9175-806D-444B-843C-8D6D1A2B8B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0642" y="-1334460"/>
                <a:ext cx="3734250" cy="3540766"/>
              </a:xfrm>
              <a:prstGeom prst="rect">
                <a:avLst/>
              </a:prstGeom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EE53EEA-8096-4336-BF8C-013228CF2A7B}"/>
                  </a:ext>
                </a:extLst>
              </p:cNvPr>
              <p:cNvSpPr/>
              <p:nvPr userDrawn="1"/>
            </p:nvSpPr>
            <p:spPr>
              <a:xfrm rot="2667893" flipH="1">
                <a:off x="3776991" y="-1279263"/>
                <a:ext cx="821603" cy="51087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3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100000"/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540C4DE-A5C4-491B-85D8-7A083DE9DB85}"/>
                  </a:ext>
                </a:extLst>
              </p:cNvPr>
              <p:cNvSpPr/>
              <p:nvPr userDrawn="1"/>
            </p:nvSpPr>
            <p:spPr>
              <a:xfrm rot="2703270">
                <a:off x="2139106" y="-351276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C197359-984C-46D0-8A51-B98CB1D4D2F3}"/>
                  </a:ext>
                </a:extLst>
              </p:cNvPr>
              <p:cNvSpPr/>
              <p:nvPr userDrawn="1"/>
            </p:nvSpPr>
            <p:spPr>
              <a:xfrm rot="2703270">
                <a:off x="533882" y="2762545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413640F-302A-4F0D-BB79-E28A5E756CB0}"/>
                  </a:ext>
                </a:extLst>
              </p:cNvPr>
              <p:cNvSpPr/>
              <p:nvPr userDrawn="1"/>
            </p:nvSpPr>
            <p:spPr>
              <a:xfrm rot="2703270">
                <a:off x="295353" y="154282"/>
                <a:ext cx="47625" cy="145973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Circle: Hollow 11">
                <a:extLst>
                  <a:ext uri="{FF2B5EF4-FFF2-40B4-BE49-F238E27FC236}">
                    <a16:creationId xmlns:a16="http://schemas.microsoft.com/office/drawing/2014/main" id="{1F0A2C54-CDD2-4AED-8188-711E2B556ED7}"/>
                  </a:ext>
                </a:extLst>
              </p:cNvPr>
              <p:cNvSpPr/>
              <p:nvPr userDrawn="1"/>
            </p:nvSpPr>
            <p:spPr>
              <a:xfrm>
                <a:off x="2747827" y="1763993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13" name="Circle: Hollow 12">
                <a:extLst>
                  <a:ext uri="{FF2B5EF4-FFF2-40B4-BE49-F238E27FC236}">
                    <a16:creationId xmlns:a16="http://schemas.microsoft.com/office/drawing/2014/main" id="{75ED3DF4-C9D6-4BB6-A2B9-E5CA4FA70BFB}"/>
                  </a:ext>
                </a:extLst>
              </p:cNvPr>
              <p:cNvSpPr/>
              <p:nvPr userDrawn="1"/>
            </p:nvSpPr>
            <p:spPr>
              <a:xfrm>
                <a:off x="3350683" y="647436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14" name="Circle: Hollow 13">
                <a:extLst>
                  <a:ext uri="{FF2B5EF4-FFF2-40B4-BE49-F238E27FC236}">
                    <a16:creationId xmlns:a16="http://schemas.microsoft.com/office/drawing/2014/main" id="{6ADB9004-20CC-4775-A94C-01AF85407695}"/>
                  </a:ext>
                </a:extLst>
              </p:cNvPr>
              <p:cNvSpPr/>
              <p:nvPr userDrawn="1"/>
            </p:nvSpPr>
            <p:spPr>
              <a:xfrm>
                <a:off x="366049" y="2564860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AE17066-8B58-479D-ADC0-C0AE3E0C1818}"/>
                  </a:ext>
                </a:extLst>
              </p:cNvPr>
              <p:cNvSpPr/>
              <p:nvPr userDrawn="1"/>
            </p:nvSpPr>
            <p:spPr>
              <a:xfrm>
                <a:off x="2248959" y="-1025564"/>
                <a:ext cx="2413539" cy="2404593"/>
              </a:xfrm>
              <a:custGeom>
                <a:avLst/>
                <a:gdLst>
                  <a:gd name="connsiteX0" fmla="*/ 1501721 w 2413539"/>
                  <a:gd name="connsiteY0" fmla="*/ 0 h 2404593"/>
                  <a:gd name="connsiteX1" fmla="*/ 2341348 w 2413539"/>
                  <a:gd name="connsiteY1" fmla="*/ 256470 h 2404593"/>
                  <a:gd name="connsiteX2" fmla="*/ 2413539 w 2413539"/>
                  <a:gd name="connsiteY2" fmla="*/ 310454 h 2404593"/>
                  <a:gd name="connsiteX3" fmla="*/ 303764 w 2413539"/>
                  <a:gd name="connsiteY3" fmla="*/ 2404593 h 2404593"/>
                  <a:gd name="connsiteX4" fmla="*/ 256470 w 2413539"/>
                  <a:gd name="connsiteY4" fmla="*/ 2341348 h 2404593"/>
                  <a:gd name="connsiteX5" fmla="*/ 0 w 2413539"/>
                  <a:gd name="connsiteY5" fmla="*/ 1501721 h 2404593"/>
                  <a:gd name="connsiteX6" fmla="*/ 1501721 w 2413539"/>
                  <a:gd name="connsiteY6" fmla="*/ 0 h 240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539" h="2404593">
                    <a:moveTo>
                      <a:pt x="1501721" y="0"/>
                    </a:moveTo>
                    <a:cubicBezTo>
                      <a:pt x="1812738" y="0"/>
                      <a:pt x="2101672" y="94548"/>
                      <a:pt x="2341348" y="256470"/>
                    </a:cubicBezTo>
                    <a:lnTo>
                      <a:pt x="2413539" y="310454"/>
                    </a:lnTo>
                    <a:lnTo>
                      <a:pt x="303764" y="2404593"/>
                    </a:lnTo>
                    <a:lnTo>
                      <a:pt x="256470" y="2341348"/>
                    </a:lnTo>
                    <a:cubicBezTo>
                      <a:pt x="94548" y="2101672"/>
                      <a:pt x="0" y="1812738"/>
                      <a:pt x="0" y="1501721"/>
                    </a:cubicBezTo>
                    <a:cubicBezTo>
                      <a:pt x="0" y="672343"/>
                      <a:pt x="672343" y="0"/>
                      <a:pt x="150172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77B0D4A-E3C1-4B7D-8088-814C22F0A19F}"/>
                </a:ext>
              </a:extLst>
            </p:cNvPr>
            <p:cNvGrpSpPr/>
            <p:nvPr userDrawn="1"/>
          </p:nvGrpSpPr>
          <p:grpSpPr>
            <a:xfrm rot="5400000">
              <a:off x="-325146" y="-952329"/>
              <a:ext cx="3348144" cy="3531102"/>
              <a:chOff x="733347" y="4234870"/>
              <a:chExt cx="3348144" cy="353110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1FEE50B-8E3D-46B2-8EA0-62CF7EFC67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41868" y="4326349"/>
                <a:ext cx="3531102" cy="3348144"/>
              </a:xfrm>
              <a:prstGeom prst="rect">
                <a:avLst/>
              </a:prstGeom>
            </p:spPr>
          </p:pic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id="{85B9006B-48FC-4507-B2E2-05BA6E61F230}"/>
                  </a:ext>
                </a:extLst>
              </p:cNvPr>
              <p:cNvSpPr/>
              <p:nvPr userDrawn="1"/>
            </p:nvSpPr>
            <p:spPr>
              <a:xfrm rot="5400000">
                <a:off x="2094522" y="6103468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8FD8C2B-CF95-4359-8C9B-66F6DEF41BC2}"/>
                  </a:ext>
                </a:extLst>
              </p:cNvPr>
              <p:cNvSpPr/>
              <p:nvPr userDrawn="1"/>
            </p:nvSpPr>
            <p:spPr>
              <a:xfrm rot="5400000">
                <a:off x="1829106" y="5091582"/>
                <a:ext cx="1761493" cy="1758422"/>
              </a:xfrm>
              <a:custGeom>
                <a:avLst/>
                <a:gdLst>
                  <a:gd name="connsiteX0" fmla="*/ 1196669 w 1761493"/>
                  <a:gd name="connsiteY0" fmla="*/ 0 h 1758422"/>
                  <a:gd name="connsiteX1" fmla="*/ 1662467 w 1761493"/>
                  <a:gd name="connsiteY1" fmla="*/ 94040 h 1758422"/>
                  <a:gd name="connsiteX2" fmla="*/ 1761493 w 1761493"/>
                  <a:gd name="connsiteY2" fmla="*/ 141744 h 1758422"/>
                  <a:gd name="connsiteX3" fmla="*/ 140264 w 1761493"/>
                  <a:gd name="connsiteY3" fmla="*/ 1758422 h 1758422"/>
                  <a:gd name="connsiteX4" fmla="*/ 94040 w 1761493"/>
                  <a:gd name="connsiteY4" fmla="*/ 1662467 h 1758422"/>
                  <a:gd name="connsiteX5" fmla="*/ 0 w 1761493"/>
                  <a:gd name="connsiteY5" fmla="*/ 1196669 h 1758422"/>
                  <a:gd name="connsiteX6" fmla="*/ 1196669 w 1761493"/>
                  <a:gd name="connsiteY6" fmla="*/ 0 h 17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1493" h="1758422">
                    <a:moveTo>
                      <a:pt x="1196669" y="0"/>
                    </a:moveTo>
                    <a:cubicBezTo>
                      <a:pt x="1361895" y="0"/>
                      <a:pt x="1519299" y="33486"/>
                      <a:pt x="1662467" y="94040"/>
                    </a:cubicBezTo>
                    <a:lnTo>
                      <a:pt x="1761493" y="141744"/>
                    </a:lnTo>
                    <a:lnTo>
                      <a:pt x="140264" y="1758422"/>
                    </a:lnTo>
                    <a:lnTo>
                      <a:pt x="94040" y="1662467"/>
                    </a:lnTo>
                    <a:cubicBezTo>
                      <a:pt x="33486" y="1519299"/>
                      <a:pt x="0" y="1361895"/>
                      <a:pt x="0" y="1196669"/>
                    </a:cubicBezTo>
                    <a:cubicBezTo>
                      <a:pt x="0" y="535767"/>
                      <a:pt x="535767" y="0"/>
                      <a:pt x="119666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07CB7B1-F420-416D-8B5A-CDA12EF282E8}"/>
                  </a:ext>
                </a:extLst>
              </p:cNvPr>
              <p:cNvSpPr/>
              <p:nvPr userDrawn="1"/>
            </p:nvSpPr>
            <p:spPr>
              <a:xfrm rot="8103270">
                <a:off x="3096259" y="4960806"/>
                <a:ext cx="47625" cy="219456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996096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070890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91075"/>
            <a:ext cx="223224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289047"/>
            <a:ext cx="223224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35368"/>
            <a:ext cx="2232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773490"/>
            <a:ext cx="271729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755038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90103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0089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294218" y="179388"/>
            <a:ext cx="11899900" cy="14668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buFont typeface="Symbol" pitchFamily="-110" charset="2"/>
              <a:buChar char="-"/>
              <a:defRPr/>
            </a:pPr>
            <a:endParaRPr lang="en-US" altLang="fr-FR" sz="3600">
              <a:cs typeface="+mn-cs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286001"/>
            <a:ext cx="10363200" cy="12874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ici pour modifier le style </a:t>
            </a:r>
            <a:br>
              <a:rPr lang="fr-FR"/>
            </a:br>
            <a:r>
              <a:rPr lang="fr-FR"/>
              <a:t>du titre du masque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68463452"/>
      </p:ext>
    </p:extLst>
  </p:cSld>
  <p:clrMapOvr>
    <a:masterClrMapping/>
  </p:clrMapOvr>
  <p:transition advClick="0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04E80"/>
                </a:solidFill>
              </a:defRPr>
            </a:lvl1pPr>
          </a:lstStyle>
          <a:p>
            <a:r>
              <a:rPr lang="fr-FR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</a:t>
            </a:r>
            <a:r>
              <a:rPr lang="fr-FR" noProof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158190076"/>
      </p:ext>
    </p:extLst>
  </p:cSld>
  <p:clrMapOvr>
    <a:masterClrMapping/>
  </p:clrMapOvr>
  <p:transition advClick="0" advTm="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05B89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25536"/>
      </p:ext>
    </p:extLst>
  </p:cSld>
  <p:clrMapOvr>
    <a:masterClrMapping/>
  </p:clrMapOvr>
  <p:transition advClick="0" advTm="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2683235"/>
      </p:ext>
    </p:extLst>
  </p:cSld>
  <p:clrMapOvr>
    <a:masterClrMapping/>
  </p:clrMapOvr>
  <p:transition advClick="0" advTm="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133"/>
      </p:ext>
    </p:extLst>
  </p:cSld>
  <p:clrMapOvr>
    <a:masterClrMapping/>
  </p:clrMapOvr>
  <p:transition advClick="0" advTm="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1482"/>
      </p:ext>
    </p:extLst>
  </p:cSld>
  <p:clrMapOvr>
    <a:masterClrMapping/>
  </p:clrMapOvr>
  <p:transition advClick="0" advTm="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898739"/>
      </p:ext>
    </p:extLst>
  </p:cSld>
  <p:clrMapOvr>
    <a:masterClrMapping/>
  </p:clrMapOvr>
  <p:transition advClick="0" advTm="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901639"/>
      </p:ext>
    </p:extLst>
  </p:cSld>
  <p:clrMapOvr>
    <a:masterClrMapping/>
  </p:clrMapOvr>
  <p:transition advClick="0" advTm="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5261349"/>
      </p:ext>
    </p:extLst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66811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62134"/>
      </p:ext>
    </p:extLst>
  </p:cSld>
  <p:clrMapOvr>
    <a:masterClrMapping/>
  </p:clrMapOvr>
  <p:transition advClick="0" advTm="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78900" y="144464"/>
            <a:ext cx="2880784" cy="557053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6551" y="144464"/>
            <a:ext cx="8439149" cy="55705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1337"/>
      </p:ext>
    </p:extLst>
  </p:cSld>
  <p:clrMapOvr>
    <a:masterClrMapping/>
  </p:clrMapOvr>
  <p:transition advClick="0" advTm="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ADA60-B1D3-9A49-9AFA-1BA0CBDB6608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11187"/>
      </p:ext>
    </p:extLst>
  </p:cSld>
  <p:clrMapOvr>
    <a:masterClrMapping/>
  </p:clrMapOvr>
  <p:transition advClick="0" advTm="5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15CF1-0D7E-E14B-85A8-1253C19E8493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46831"/>
      </p:ext>
    </p:extLst>
  </p:cSld>
  <p:clrMapOvr>
    <a:masterClrMapping/>
  </p:clrMapOvr>
  <p:transition advClick="0" advTm="5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29A93-A987-2B4D-B884-F7CB6DCC8239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90180"/>
      </p:ext>
    </p:extLst>
  </p:cSld>
  <p:clrMapOvr>
    <a:masterClrMapping/>
  </p:clrMapOvr>
  <p:transition advClick="0" advTm="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73CBC-12EE-154D-93D7-6D009A164BF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920333"/>
      </p:ext>
    </p:extLst>
  </p:cSld>
  <p:clrMapOvr>
    <a:masterClrMapping/>
  </p:clrMapOvr>
  <p:transition advClick="0" advTm="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B2BE1-AF75-4341-9A77-C22BC77CD24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96901"/>
      </p:ext>
    </p:extLst>
  </p:cSld>
  <p:clrMapOvr>
    <a:masterClrMapping/>
  </p:clrMapOvr>
  <p:transition advClick="0" advTm="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D5762-E46F-934B-8C37-9E46C51086C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95662"/>
      </p:ext>
    </p:extLst>
  </p:cSld>
  <p:clrMapOvr>
    <a:masterClrMapping/>
  </p:clrMapOvr>
  <p:transition advClick="0" advTm="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B1CBB-1586-4543-B40D-3C6B9B9548F8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399052"/>
      </p:ext>
    </p:extLst>
  </p:cSld>
  <p:clrMapOvr>
    <a:masterClrMapping/>
  </p:clrMapOvr>
  <p:transition advClick="0" advTm="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6F0AE-4074-DB43-A674-A15159913A5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168959"/>
      </p:ext>
    </p:extLst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99F735-1BC8-4020-A49A-4C037861EEE1}"/>
              </a:ext>
            </a:extLst>
          </p:cNvPr>
          <p:cNvSpPr/>
          <p:nvPr userDrawn="1"/>
        </p:nvSpPr>
        <p:spPr>
          <a:xfrm>
            <a:off x="0" y="2"/>
            <a:ext cx="12192000" cy="292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5" name="Block Arc 1">
            <a:extLst>
              <a:ext uri="{FF2B5EF4-FFF2-40B4-BE49-F238E27FC236}">
                <a16:creationId xmlns:a16="http://schemas.microsoft.com/office/drawing/2014/main" id="{404008F3-9393-43B1-9EF6-BB73F9083120}"/>
              </a:ext>
            </a:extLst>
          </p:cNvPr>
          <p:cNvSpPr/>
          <p:nvPr userDrawn="1"/>
        </p:nvSpPr>
        <p:spPr>
          <a:xfrm>
            <a:off x="3582255" y="1754355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lock Arc 12">
            <a:extLst>
              <a:ext uri="{FF2B5EF4-FFF2-40B4-BE49-F238E27FC236}">
                <a16:creationId xmlns:a16="http://schemas.microsoft.com/office/drawing/2014/main" id="{B94FB787-662A-4C42-A82E-3D2990125567}"/>
              </a:ext>
            </a:extLst>
          </p:cNvPr>
          <p:cNvSpPr/>
          <p:nvPr userDrawn="1"/>
        </p:nvSpPr>
        <p:spPr>
          <a:xfrm>
            <a:off x="893211" y="1754355"/>
            <a:ext cx="2340000" cy="2340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Block Arc 13">
            <a:extLst>
              <a:ext uri="{FF2B5EF4-FFF2-40B4-BE49-F238E27FC236}">
                <a16:creationId xmlns:a16="http://schemas.microsoft.com/office/drawing/2014/main" id="{B3104187-2B64-4114-9216-8B72399C3FFB}"/>
              </a:ext>
            </a:extLst>
          </p:cNvPr>
          <p:cNvSpPr/>
          <p:nvPr userDrawn="1"/>
        </p:nvSpPr>
        <p:spPr>
          <a:xfrm>
            <a:off x="6271299" y="1754355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Block Arc 15">
            <a:extLst>
              <a:ext uri="{FF2B5EF4-FFF2-40B4-BE49-F238E27FC236}">
                <a16:creationId xmlns:a16="http://schemas.microsoft.com/office/drawing/2014/main" id="{5C6BA25A-D059-41A1-9E12-7E54661C901A}"/>
              </a:ext>
            </a:extLst>
          </p:cNvPr>
          <p:cNvSpPr/>
          <p:nvPr userDrawn="1"/>
        </p:nvSpPr>
        <p:spPr>
          <a:xfrm>
            <a:off x="8946523" y="1754355"/>
            <a:ext cx="2340000" cy="2340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41AE61D-2711-4D27-9E84-9455C81DF8E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EB96CED-3A89-4E72-AD40-98DAA7DB1E8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68305AF-08C9-4A39-80B8-FD3847826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3326DD4-C5BB-4602-9562-F2390EC71C3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368577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FCAA-6705-284D-9854-AD19002EEA95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82354"/>
      </p:ext>
    </p:extLst>
  </p:cSld>
  <p:clrMapOvr>
    <a:masterClrMapping/>
  </p:clrMapOvr>
  <p:transition advClick="0" advTm="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114F5-A1DC-DA4F-9AFD-289E6D3B634D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45287"/>
      </p:ext>
    </p:extLst>
  </p:cSld>
  <p:clrMapOvr>
    <a:masterClrMapping/>
  </p:clrMapOvr>
  <p:transition advClick="0" advTm="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40551-7572-C048-99D6-11E123E4F39A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76583"/>
      </p:ext>
    </p:extLst>
  </p:cSld>
  <p:clrMapOvr>
    <a:masterClrMapping/>
  </p:clrMapOvr>
  <p:transition advClick="0" advTm="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43D7D-5685-CB46-AB9C-6BDE77C2905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391618"/>
      </p:ext>
    </p:extLst>
  </p:cSld>
  <p:clrMapOvr>
    <a:masterClrMapping/>
  </p:clrMapOvr>
  <p:transition advClick="0" advTm="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71AAB-D989-F746-BDDC-554A0D327BA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66253"/>
      </p:ext>
    </p:extLst>
  </p:cSld>
  <p:clrMapOvr>
    <a:masterClrMapping/>
  </p:clrMapOvr>
  <p:transition advClick="0" advTm="5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50925-D3E8-104F-B3A1-66600B74785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193438"/>
      </p:ext>
    </p:extLst>
  </p:cSld>
  <p:clrMapOvr>
    <a:masterClrMapping/>
  </p:clrMapOvr>
  <p:transition advClick="0" advTm="5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F6271-5326-2445-93DB-F3C8AFAB1E1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921015"/>
      </p:ext>
    </p:extLst>
  </p:cSld>
  <p:clrMapOvr>
    <a:masterClrMapping/>
  </p:clrMapOvr>
  <p:transition advClick="0" advTm="5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A8403-1E8A-314A-8E4E-B4EF1CD3868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95038"/>
      </p:ext>
    </p:extLst>
  </p:cSld>
  <p:clrMapOvr>
    <a:masterClrMapping/>
  </p:clrMapOvr>
  <p:transition advClick="0" advTm="5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79053-BB45-4549-BE61-82BBA9F4AF0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008502"/>
      </p:ext>
    </p:extLst>
  </p:cSld>
  <p:clrMapOvr>
    <a:masterClrMapping/>
  </p:clrMapOvr>
  <p:transition advClick="0" advTm="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3F184-9A2C-4E42-9776-B0A68725CBF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93151"/>
      </p:ext>
    </p:extLst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B5A378-F106-4996-9559-AD65105010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500011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0CECD-014F-2646-B699-A65AEF014D1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423248"/>
      </p:ext>
    </p:extLst>
  </p:cSld>
  <p:clrMapOvr>
    <a:masterClrMapping/>
  </p:clrMapOvr>
  <p:transition advClick="0" advTm="5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94162-01CD-B443-8EA8-3FDBC7087B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00462"/>
      </p:ext>
    </p:extLst>
  </p:cSld>
  <p:clrMapOvr>
    <a:masterClrMapping/>
  </p:clrMapOvr>
  <p:transition advClick="0" advTm="5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85150-7D17-D942-BD18-529FF938FA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00953"/>
      </p:ext>
    </p:extLst>
  </p:cSld>
  <p:clrMapOvr>
    <a:masterClrMapping/>
  </p:clrMapOvr>
  <p:transition advClick="0" advTm="5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207EC-BE94-DC49-896E-4A7974B1AE5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88608"/>
      </p:ext>
    </p:extLst>
  </p:cSld>
  <p:clrMapOvr>
    <a:masterClrMapping/>
  </p:clrMapOvr>
  <p:transition advClick="0" advTm="5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294218" y="179388"/>
            <a:ext cx="11899900" cy="14668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buFont typeface="Symbol" pitchFamily="-110" charset="2"/>
              <a:buChar char="-"/>
              <a:defRPr/>
            </a:pPr>
            <a:endParaRPr lang="en-US" altLang="fr-FR" sz="3600">
              <a:cs typeface="+mn-cs"/>
            </a:endParaRPr>
          </a:p>
        </p:txBody>
      </p:sp>
      <p:grpSp>
        <p:nvGrpSpPr>
          <p:cNvPr id="5" name="Grouper 10"/>
          <p:cNvGrpSpPr>
            <a:grpSpLocks/>
          </p:cNvGrpSpPr>
          <p:nvPr/>
        </p:nvGrpSpPr>
        <p:grpSpPr bwMode="auto">
          <a:xfrm>
            <a:off x="10225617" y="6300788"/>
            <a:ext cx="1919816" cy="1099362"/>
            <a:chOff x="2771800" y="3751953"/>
            <a:chExt cx="4032448" cy="3073291"/>
          </a:xfrm>
        </p:grpSpPr>
        <p:pic>
          <p:nvPicPr>
            <p:cNvPr id="6" name="Image 1" descr="logo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751953"/>
              <a:ext cx="3672408" cy="147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54548" y="5012314"/>
              <a:ext cx="2449700" cy="1812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9pPr>
            </a:lstStyle>
            <a:p>
              <a:pPr>
                <a:buFont typeface="Symbol" pitchFamily="-110" charset="2"/>
                <a:buChar char="-"/>
                <a:defRPr/>
              </a:pPr>
              <a:endParaRPr lang="en-GB" altLang="fr-FR" sz="3600">
                <a:cs typeface="+mn-cs"/>
              </a:endParaRPr>
            </a:p>
          </p:txBody>
        </p:sp>
      </p:grpSp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286001"/>
            <a:ext cx="10363200" cy="12874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73248396"/>
      </p:ext>
    </p:extLst>
  </p:cSld>
  <p:clrMapOvr>
    <a:masterClrMapping/>
  </p:clrMapOvr>
  <p:transition advClick="0" advTm="5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61726"/>
      </p:ext>
    </p:extLst>
  </p:cSld>
  <p:clrMapOvr>
    <a:masterClrMapping/>
  </p:clrMapOvr>
  <p:transition advClick="0" advTm="5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9873672"/>
      </p:ext>
    </p:extLst>
  </p:cSld>
  <p:clrMapOvr>
    <a:masterClrMapping/>
  </p:clrMapOvr>
  <p:transition advClick="0" advTm="5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4307"/>
      </p:ext>
    </p:extLst>
  </p:cSld>
  <p:clrMapOvr>
    <a:masterClrMapping/>
  </p:clrMapOvr>
  <p:transition advClick="0" advTm="5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1034"/>
      </p:ext>
    </p:extLst>
  </p:cSld>
  <p:clrMapOvr>
    <a:masterClrMapping/>
  </p:clrMapOvr>
  <p:transition advClick="0" advTm="5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5756"/>
      </p:ext>
    </p:extLst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73196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551832"/>
      </p:ext>
    </p:extLst>
  </p:cSld>
  <p:clrMapOvr>
    <a:masterClrMapping/>
  </p:clrMapOvr>
  <p:transition advClick="0" advTm="5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7365106"/>
      </p:ext>
    </p:extLst>
  </p:cSld>
  <p:clrMapOvr>
    <a:masterClrMapping/>
  </p:clrMapOvr>
  <p:transition advClick="0" advTm="5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5336007"/>
      </p:ext>
    </p:extLst>
  </p:cSld>
  <p:clrMapOvr>
    <a:masterClrMapping/>
  </p:clrMapOvr>
  <p:transition advClick="0" advTm="5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2889"/>
      </p:ext>
    </p:extLst>
  </p:cSld>
  <p:clrMapOvr>
    <a:masterClrMapping/>
  </p:clrMapOvr>
  <p:transition advClick="0" advTm="5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78900" y="144464"/>
            <a:ext cx="2880784" cy="557053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6551" y="144464"/>
            <a:ext cx="8439149" cy="55705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76289"/>
      </p:ext>
    </p:extLst>
  </p:cSld>
  <p:clrMapOvr>
    <a:masterClrMapping/>
  </p:clrMapOvr>
  <p:transition advClick="0" advTm="5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D0C11-635B-D546-8713-F9DACF67F3F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48338"/>
      </p:ext>
    </p:extLst>
  </p:cSld>
  <p:clrMapOvr>
    <a:masterClrMapping/>
  </p:clrMapOvr>
  <p:transition advClick="0" advTm="5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69CF3-8F80-5448-8EED-D1594C00E8B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60722"/>
      </p:ext>
    </p:extLst>
  </p:cSld>
  <p:clrMapOvr>
    <a:masterClrMapping/>
  </p:clrMapOvr>
  <p:transition advClick="0" advTm="5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97201-D144-114B-9AE0-0228AC6DC192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68052"/>
      </p:ext>
    </p:extLst>
  </p:cSld>
  <p:clrMapOvr>
    <a:masterClrMapping/>
  </p:clrMapOvr>
  <p:transition advClick="0" advTm="5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0F2BD-4475-604E-8BA9-B1B74DC95D78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32986"/>
      </p:ext>
    </p:extLst>
  </p:cSld>
  <p:clrMapOvr>
    <a:masterClrMapping/>
  </p:clrMapOvr>
  <p:transition advClick="0" advTm="5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5D311-C02F-7343-A4DB-EE87A9990F7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21913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65FF430-A86A-408D-B4CD-0BDB219BC8FC}"/>
              </a:ext>
            </a:extLst>
          </p:cNvPr>
          <p:cNvGrpSpPr/>
          <p:nvPr userDrawn="1"/>
        </p:nvGrpSpPr>
        <p:grpSpPr>
          <a:xfrm>
            <a:off x="8766547" y="1684867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0CA6DF50-6795-474E-9081-6511A6DF797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E35AE172-B3BB-4E24-B958-0CB99851C0B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3492788A-995F-478E-A5F5-E0A3675E5DF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9A4EEAB5-7A36-43A2-9FDD-A2137FD0C0D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83787F9-8E6F-4588-9DA5-35FC3155494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2B1047-A353-4F69-8E34-66CE0EF65D9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5" y="2096437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072E626-24D1-4140-9541-74DA99F2F3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9210534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06A5C-022A-9946-95A8-67F2086D13D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63345"/>
      </p:ext>
    </p:extLst>
  </p:cSld>
  <p:clrMapOvr>
    <a:masterClrMapping/>
  </p:clrMapOvr>
  <p:transition advClick="0" advTm="5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CED10-926E-2844-ACD6-E690AC9619D8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589164"/>
      </p:ext>
    </p:extLst>
  </p:cSld>
  <p:clrMapOvr>
    <a:masterClrMapping/>
  </p:clrMapOvr>
  <p:transition advClick="0" advTm="5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ED2EB-1183-6342-B046-F6F48024B909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7004"/>
      </p:ext>
    </p:extLst>
  </p:cSld>
  <p:clrMapOvr>
    <a:masterClrMapping/>
  </p:clrMapOvr>
  <p:transition advClick="0" advTm="5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4E9E0-4D48-1C40-9963-36CA0AE799AA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57577"/>
      </p:ext>
    </p:extLst>
  </p:cSld>
  <p:clrMapOvr>
    <a:masterClrMapping/>
  </p:clrMapOvr>
  <p:transition advClick="0" advTm="5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65214-DB87-8743-B9A1-32EA6712C8DF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36159"/>
      </p:ext>
    </p:extLst>
  </p:cSld>
  <p:clrMapOvr>
    <a:masterClrMapping/>
  </p:clrMapOvr>
  <p:transition advClick="0" advTm="5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D215B-0827-C244-A029-A6C9E98803F3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87427"/>
      </p:ext>
    </p:extLst>
  </p:cSld>
  <p:clrMapOvr>
    <a:masterClrMapping/>
  </p:clrMapOvr>
  <p:transition advClick="0" advTm="5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56621-5BA5-0C41-99B2-D7716464F8C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102224"/>
      </p:ext>
    </p:extLst>
  </p:cSld>
  <p:clrMapOvr>
    <a:masterClrMapping/>
  </p:clrMapOvr>
  <p:transition advClick="0" advTm="5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4DEAF-EE30-3E42-91D0-49BEF98F203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149305"/>
      </p:ext>
    </p:extLst>
  </p:cSld>
  <p:clrMapOvr>
    <a:masterClrMapping/>
  </p:clrMapOvr>
  <p:transition advClick="0" advTm="5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5A2D6-6604-B34D-A70E-E059C5A8E85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901155"/>
      </p:ext>
    </p:extLst>
  </p:cSld>
  <p:clrMapOvr>
    <a:masterClrMapping/>
  </p:clrMapOvr>
  <p:transition advClick="0" advTm="5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C9D76-FF6C-EF45-846B-CB53C62BF72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578399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363582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0EEDE-889C-5C4A-B633-8181A641275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40591"/>
      </p:ext>
    </p:extLst>
  </p:cSld>
  <p:clrMapOvr>
    <a:masterClrMapping/>
  </p:clrMapOvr>
  <p:transition advClick="0" advTm="5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9C6C2-88CA-6741-932A-A6B2C65B3A3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662435"/>
      </p:ext>
    </p:extLst>
  </p:cSld>
  <p:clrMapOvr>
    <a:masterClrMapping/>
  </p:clrMapOvr>
  <p:transition advClick="0" advTm="5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6B8E7-3E09-134D-A0A5-28551324715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050533"/>
      </p:ext>
    </p:extLst>
  </p:cSld>
  <p:clrMapOvr>
    <a:masterClrMapping/>
  </p:clrMapOvr>
  <p:transition advClick="0" advTm="5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139B0-6761-E947-9AC6-B35E082A713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744775"/>
      </p:ext>
    </p:extLst>
  </p:cSld>
  <p:clrMapOvr>
    <a:masterClrMapping/>
  </p:clrMapOvr>
  <p:transition advClick="0" advTm="5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4B21A-D1D2-7747-9E8E-42ACA50EB71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7035"/>
      </p:ext>
    </p:extLst>
  </p:cSld>
  <p:clrMapOvr>
    <a:masterClrMapping/>
  </p:clrMapOvr>
  <p:transition advClick="0" advTm="5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CDE75-2C68-F442-9140-1B7AA8A2D4F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046563"/>
      </p:ext>
    </p:extLst>
  </p:cSld>
  <p:clrMapOvr>
    <a:masterClrMapping/>
  </p:clrMapOvr>
  <p:transition advClick="0" advTm="5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F0167-E65F-2945-BB68-C516F34232F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018835"/>
      </p:ext>
    </p:extLst>
  </p:cSld>
  <p:clrMapOvr>
    <a:masterClrMapping/>
  </p:clrMapOvr>
  <p:transition advClick="0" advTm="5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BD817-19A4-0443-868E-973F52E8C1A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886576"/>
      </p:ext>
    </p:extLst>
  </p:cSld>
  <p:clrMapOvr>
    <a:masterClrMapping/>
  </p:clrMapOvr>
  <p:transition advClick="0" advTm="5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6589F-A327-4848-A44F-43C9603D620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00497"/>
      </p:ext>
    </p:extLst>
  </p:cSld>
  <p:clrMapOvr>
    <a:masterClrMapping/>
  </p:clrMapOvr>
  <p:transition advClick="0" advTm="5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988D0-D541-E745-9F10-43AF3662F46F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690342"/>
      </p:ext>
    </p:extLst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854BEA9-E6ED-4706-9550-8EE96CA06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1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721287"/>
      </p:ext>
    </p:extLst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DEAC1-6381-3147-B568-97E3A3F2B849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08322"/>
      </p:ext>
    </p:extLst>
  </p:cSld>
  <p:clrMapOvr>
    <a:masterClrMapping/>
  </p:clrMapOvr>
  <p:transition advClick="0" advTm="5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00DEF-3FDC-5A4A-B8B9-B53210115DC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63078"/>
      </p:ext>
    </p:extLst>
  </p:cSld>
  <p:clrMapOvr>
    <a:masterClrMapping/>
  </p:clrMapOvr>
  <p:transition advClick="0" advTm="5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5EDD3-3A5E-B14D-944D-4F0B8623D37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37598"/>
      </p:ext>
    </p:extLst>
  </p:cSld>
  <p:clrMapOvr>
    <a:masterClrMapping/>
  </p:clrMapOvr>
  <p:transition advClick="0" advTm="5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11CE1-792C-1A48-ADF5-0AE0DAF3197B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51901"/>
      </p:ext>
    </p:extLst>
  </p:cSld>
  <p:clrMapOvr>
    <a:masterClrMapping/>
  </p:clrMapOvr>
  <p:transition advClick="0" advTm="5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43327-383B-5C4C-824B-6B2361D1D98B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75323"/>
      </p:ext>
    </p:extLst>
  </p:cSld>
  <p:clrMapOvr>
    <a:masterClrMapping/>
  </p:clrMapOvr>
  <p:transition advClick="0" advTm="5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7C9F4-AF4C-5344-99F9-B50C2D697EC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83673"/>
      </p:ext>
    </p:extLst>
  </p:cSld>
  <p:clrMapOvr>
    <a:masterClrMapping/>
  </p:clrMapOvr>
  <p:transition advClick="0" advTm="5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A99F9-5451-B643-9779-37AE71D8EFC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73389"/>
      </p:ext>
    </p:extLst>
  </p:cSld>
  <p:clrMapOvr>
    <a:masterClrMapping/>
  </p:clrMapOvr>
  <p:transition advClick="0" advTm="5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570A3-BB5F-E446-BE83-EF79F10C6D16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14378"/>
      </p:ext>
    </p:extLst>
  </p:cSld>
  <p:clrMapOvr>
    <a:masterClrMapping/>
  </p:clrMapOvr>
  <p:transition advClick="0" advTm="5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2C700-3806-CA40-8443-CF74E746B17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895574"/>
      </p:ext>
    </p:extLst>
  </p:cSld>
  <p:clrMapOvr>
    <a:masterClrMapping/>
  </p:clrMapOvr>
  <p:transition advClick="0" advTm="5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F62EA-B4B3-D04E-AF8A-2CB2A3BEADA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14658"/>
      </p:ext>
    </p:extLst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NUL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86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37" r:id="rId1"/>
    <p:sldLayoutId id="2147491338" r:id="rId2"/>
    <p:sldLayoutId id="2147491339" r:id="rId3"/>
    <p:sldLayoutId id="2147491340" r:id="rId4"/>
    <p:sldLayoutId id="2147491341" r:id="rId5"/>
    <p:sldLayoutId id="2147491342" r:id="rId6"/>
    <p:sldLayoutId id="2147491343" r:id="rId7"/>
    <p:sldLayoutId id="2147491344" r:id="rId8"/>
    <p:sldLayoutId id="2147491345" r:id="rId9"/>
    <p:sldLayoutId id="2147491346" r:id="rId10"/>
    <p:sldLayoutId id="2147491347" r:id="rId11"/>
    <p:sldLayoutId id="2147491348" r:id="rId12"/>
    <p:sldLayoutId id="2147491349" r:id="rId13"/>
    <p:sldLayoutId id="2147491350" r:id="rId14"/>
    <p:sldLayoutId id="2147491351" r:id="rId15"/>
    <p:sldLayoutId id="2147491352" r:id="rId16"/>
    <p:sldLayoutId id="2147491353" r:id="rId17"/>
    <p:sldLayoutId id="2147491354" r:id="rId18"/>
    <p:sldLayoutId id="2147491355" r:id="rId19"/>
    <p:sldLayoutId id="2147491356" r:id="rId2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975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</a:t>
            </a:r>
          </a:p>
        </p:txBody>
      </p:sp>
      <p:sp>
        <p:nvSpPr>
          <p:cNvPr id="1027" name="Text Box 97"/>
          <p:cNvSpPr txBox="1">
            <a:spLocks noChangeArrowheads="1"/>
          </p:cNvSpPr>
          <p:nvPr/>
        </p:nvSpPr>
        <p:spPr bwMode="auto">
          <a:xfrm>
            <a:off x="886884" y="3436939"/>
            <a:ext cx="3962400" cy="473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  <a:defRPr/>
            </a:pPr>
            <a:endParaRPr lang="en-US" sz="2500" b="1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029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336551" y="144463"/>
            <a:ext cx="1152313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diapositive (modifié)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34" r:id="rId1"/>
    <p:sldLayoutId id="2147491248" r:id="rId2"/>
    <p:sldLayoutId id="2147491252" r:id="rId3"/>
    <p:sldLayoutId id="2147491249" r:id="rId4"/>
    <p:sldLayoutId id="2147491250" r:id="rId5"/>
    <p:sldLayoutId id="2147491251" r:id="rId6"/>
    <p:sldLayoutId id="2147491253" r:id="rId7"/>
    <p:sldLayoutId id="2147491254" r:id="rId8"/>
    <p:sldLayoutId id="2147491255" r:id="rId9"/>
    <p:sldLayoutId id="2147491256" r:id="rId10"/>
    <p:sldLayoutId id="2147491257" r:id="rId11"/>
  </p:sldLayoutIdLst>
  <p:transition advClick="0" advTm="5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rgbClr val="EF2B2F"/>
        </a:buClr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lr>
          <a:srgbClr val="0E1B8D"/>
        </a:buClr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65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4pPr>
      <a:lvl5pPr marL="2025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5pPr>
      <a:lvl6pPr marL="2482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6pPr>
      <a:lvl7pPr marL="2940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7pPr>
      <a:lvl8pPr marL="3397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8pPr>
      <a:lvl9pPr marL="3854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 style du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3668DC-0801-7043-AC69-0405A1E9486A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58" r:id="rId1"/>
    <p:sldLayoutId id="2147491259" r:id="rId2"/>
    <p:sldLayoutId id="2147491260" r:id="rId3"/>
    <p:sldLayoutId id="2147491261" r:id="rId4"/>
    <p:sldLayoutId id="2147491262" r:id="rId5"/>
    <p:sldLayoutId id="2147491263" r:id="rId6"/>
    <p:sldLayoutId id="2147491264" r:id="rId7"/>
    <p:sldLayoutId id="2147491265" r:id="rId8"/>
    <p:sldLayoutId id="2147491266" r:id="rId9"/>
    <p:sldLayoutId id="2147491267" r:id="rId10"/>
    <p:sldLayoutId id="2147491268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Times New Roman" charset="0"/>
              </a:defRPr>
            </a:lvl1pPr>
          </a:lstStyle>
          <a:p>
            <a:fld id="{E95A9FE2-B757-FA43-8FC7-D86EE3BA364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69" r:id="rId1"/>
    <p:sldLayoutId id="2147491270" r:id="rId2"/>
    <p:sldLayoutId id="2147491271" r:id="rId3"/>
    <p:sldLayoutId id="2147491272" r:id="rId4"/>
    <p:sldLayoutId id="2147491273" r:id="rId5"/>
    <p:sldLayoutId id="2147491274" r:id="rId6"/>
    <p:sldLayoutId id="2147491275" r:id="rId7"/>
    <p:sldLayoutId id="2147491276" r:id="rId8"/>
    <p:sldLayoutId id="2147491277" r:id="rId9"/>
    <p:sldLayoutId id="2147491278" r:id="rId10"/>
    <p:sldLayoutId id="2147491279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975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</a:t>
            </a:r>
          </a:p>
        </p:txBody>
      </p:sp>
      <p:sp>
        <p:nvSpPr>
          <p:cNvPr id="1027" name="Text Box 97"/>
          <p:cNvSpPr txBox="1">
            <a:spLocks noChangeArrowheads="1"/>
          </p:cNvSpPr>
          <p:nvPr/>
        </p:nvSpPr>
        <p:spPr bwMode="auto">
          <a:xfrm>
            <a:off x="886884" y="3436939"/>
            <a:ext cx="3962400" cy="473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  <a:defRPr/>
            </a:pPr>
            <a:endParaRPr lang="en-US" sz="2500" b="1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028" name="Rectangle 102"/>
          <p:cNvSpPr>
            <a:spLocks noChangeArrowheads="1"/>
          </p:cNvSpPr>
          <p:nvPr/>
        </p:nvSpPr>
        <p:spPr bwMode="auto">
          <a:xfrm flipH="1">
            <a:off x="-2117" y="-52388"/>
            <a:ext cx="12192001" cy="1249363"/>
          </a:xfrm>
          <a:prstGeom prst="rect">
            <a:avLst/>
          </a:prstGeom>
          <a:gradFill rotWithShape="1">
            <a:gsLst>
              <a:gs pos="0">
                <a:srgbClr val="00003B"/>
              </a:gs>
              <a:gs pos="100000">
                <a:srgbClr val="000080">
                  <a:alpha val="56000"/>
                </a:srgbClr>
              </a:gs>
            </a:gsLst>
            <a:lin ang="18900000" scaled="1"/>
          </a:gra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-110" charset="2"/>
              <a:buChar char="-"/>
              <a:defRPr sz="36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buFont typeface="Symbol" pitchFamily="-110" charset="2"/>
              <a:buChar char="-"/>
              <a:defRPr/>
            </a:pPr>
            <a:endParaRPr lang="en-US" altLang="fr-FR" sz="3600">
              <a:cs typeface="+mn-cs"/>
            </a:endParaRPr>
          </a:p>
        </p:txBody>
      </p:sp>
      <p:sp>
        <p:nvSpPr>
          <p:cNvPr id="37893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336551" y="144463"/>
            <a:ext cx="1152313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diapositive (modifié)</a:t>
            </a:r>
          </a:p>
        </p:txBody>
      </p:sp>
      <p:grpSp>
        <p:nvGrpSpPr>
          <p:cNvPr id="37894" name="Grouper 10"/>
          <p:cNvGrpSpPr>
            <a:grpSpLocks/>
          </p:cNvGrpSpPr>
          <p:nvPr/>
        </p:nvGrpSpPr>
        <p:grpSpPr bwMode="auto">
          <a:xfrm>
            <a:off x="10225617" y="6300788"/>
            <a:ext cx="1919816" cy="1099362"/>
            <a:chOff x="2771800" y="3751953"/>
            <a:chExt cx="4032448" cy="3073291"/>
          </a:xfrm>
        </p:grpSpPr>
        <p:pic>
          <p:nvPicPr>
            <p:cNvPr id="37895" name="Image 1" descr="logo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751953"/>
              <a:ext cx="3672408" cy="147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4354548" y="5012314"/>
              <a:ext cx="2449700" cy="1812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-110" charset="2"/>
                <a:buChar char="-"/>
                <a:defRPr sz="36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9pPr>
            </a:lstStyle>
            <a:p>
              <a:pPr>
                <a:buFont typeface="Symbol" pitchFamily="-110" charset="2"/>
                <a:buChar char="-"/>
                <a:defRPr/>
              </a:pPr>
              <a:endParaRPr lang="en-GB" altLang="fr-FR" sz="360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35" r:id="rId1"/>
    <p:sldLayoutId id="2147491280" r:id="rId2"/>
    <p:sldLayoutId id="2147491281" r:id="rId3"/>
    <p:sldLayoutId id="2147491282" r:id="rId4"/>
    <p:sldLayoutId id="2147491283" r:id="rId5"/>
    <p:sldLayoutId id="2147491284" r:id="rId6"/>
    <p:sldLayoutId id="2147491285" r:id="rId7"/>
    <p:sldLayoutId id="2147491286" r:id="rId8"/>
    <p:sldLayoutId id="2147491287" r:id="rId9"/>
    <p:sldLayoutId id="2147491288" r:id="rId10"/>
    <p:sldLayoutId id="2147491289" r:id="rId11"/>
  </p:sldLayoutIdLst>
  <p:transition advClick="0" advTm="5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rgbClr val="EF2B2F"/>
        </a:buClr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lr>
          <a:srgbClr val="0E1B8D"/>
        </a:buClr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65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4pPr>
      <a:lvl5pPr marL="2025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5pPr>
      <a:lvl6pPr marL="2482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6pPr>
      <a:lvl7pPr marL="2940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7pPr>
      <a:lvl8pPr marL="3397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8pPr>
      <a:lvl9pPr marL="3854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 Frutiger Roman" charset="0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 style du titre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BD323C-0233-4C43-B8E2-157E0918B710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90" r:id="rId1"/>
    <p:sldLayoutId id="2147491291" r:id="rId2"/>
    <p:sldLayoutId id="2147491292" r:id="rId3"/>
    <p:sldLayoutId id="2147491293" r:id="rId4"/>
    <p:sldLayoutId id="2147491294" r:id="rId5"/>
    <p:sldLayoutId id="2147491295" r:id="rId6"/>
    <p:sldLayoutId id="2147491296" r:id="rId7"/>
    <p:sldLayoutId id="2147491297" r:id="rId8"/>
    <p:sldLayoutId id="2147491298" r:id="rId9"/>
    <p:sldLayoutId id="2147491299" r:id="rId10"/>
    <p:sldLayoutId id="2147491300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Times New Roman" charset="0"/>
              </a:defRPr>
            </a:lvl1pPr>
          </a:lstStyle>
          <a:p>
            <a:fld id="{84DAC5ED-F3BF-6244-A8E4-86390E5A206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01" r:id="rId1"/>
    <p:sldLayoutId id="2147491302" r:id="rId2"/>
    <p:sldLayoutId id="2147491303" r:id="rId3"/>
    <p:sldLayoutId id="2147491304" r:id="rId4"/>
    <p:sldLayoutId id="2147491305" r:id="rId5"/>
    <p:sldLayoutId id="2147491306" r:id="rId6"/>
    <p:sldLayoutId id="2147491307" r:id="rId7"/>
    <p:sldLayoutId id="2147491308" r:id="rId8"/>
    <p:sldLayoutId id="2147491309" r:id="rId9"/>
    <p:sldLayoutId id="2147491310" r:id="rId10"/>
    <p:sldLayoutId id="2147491311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 style du titre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Symbol" charset="0"/>
              <a:buChar char="-"/>
              <a:defRPr sz="1400">
                <a:latin typeface="Arial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93D028-9A9F-3D4D-9EC7-D774862DDCD8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12" r:id="rId1"/>
    <p:sldLayoutId id="2147491313" r:id="rId2"/>
    <p:sldLayoutId id="2147491314" r:id="rId3"/>
    <p:sldLayoutId id="2147491315" r:id="rId4"/>
    <p:sldLayoutId id="2147491316" r:id="rId5"/>
    <p:sldLayoutId id="2147491317" r:id="rId6"/>
    <p:sldLayoutId id="2147491318" r:id="rId7"/>
    <p:sldLayoutId id="2147491319" r:id="rId8"/>
    <p:sldLayoutId id="2147491320" r:id="rId9"/>
    <p:sldLayoutId id="2147491321" r:id="rId10"/>
    <p:sldLayoutId id="2147491322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Times New Roman" charset="0"/>
              </a:defRPr>
            </a:lvl1pPr>
          </a:lstStyle>
          <a:p>
            <a:fld id="{86A20E77-4222-7345-9FB1-67CA0D9746C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23" r:id="rId1"/>
    <p:sldLayoutId id="2147491324" r:id="rId2"/>
    <p:sldLayoutId id="2147491325" r:id="rId3"/>
    <p:sldLayoutId id="2147491326" r:id="rId4"/>
    <p:sldLayoutId id="2147491327" r:id="rId5"/>
    <p:sldLayoutId id="2147491328" r:id="rId6"/>
    <p:sldLayoutId id="2147491329" r:id="rId7"/>
    <p:sldLayoutId id="2147491330" r:id="rId8"/>
    <p:sldLayoutId id="2147491331" r:id="rId9"/>
    <p:sldLayoutId id="2147491332" r:id="rId10"/>
    <p:sldLayoutId id="2147491333" r:id="rId11"/>
  </p:sldLayoutIdLst>
  <p:transition advClick="0" advTm="5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81845" y="1652126"/>
            <a:ext cx="9927772" cy="276753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GB" dirty="0">
                <a:solidFill>
                  <a:srgbClr val="104E80"/>
                </a:solidFill>
                <a:ea typeface="+mj-ea"/>
                <a:cs typeface="+mj-cs"/>
              </a:rPr>
              <a:t>Meningococcal vaccines:</a:t>
            </a:r>
          </a:p>
          <a:p>
            <a:pPr algn="ctr">
              <a:lnSpc>
                <a:spcPct val="150000"/>
              </a:lnSpc>
              <a:buNone/>
            </a:pPr>
            <a:r>
              <a:rPr lang="en-GB" dirty="0">
                <a:solidFill>
                  <a:srgbClr val="104E80"/>
                </a:solidFill>
                <a:ea typeface="+mj-ea"/>
                <a:cs typeface="+mj-cs"/>
              </a:rPr>
              <a:t>from bacterial diversity to vaccine codification</a:t>
            </a:r>
          </a:p>
        </p:txBody>
      </p:sp>
      <p:pic>
        <p:nvPicPr>
          <p:cNvPr id="6" name="Google Shape;195;p37">
            <a:extLst>
              <a:ext uri="{FF2B5EF4-FFF2-40B4-BE49-F238E27FC236}">
                <a16:creationId xmlns:a16="http://schemas.microsoft.com/office/drawing/2014/main" id="{B0ADD5D7-FFD0-2047-87CA-CF10A05FBE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660" y="5480258"/>
            <a:ext cx="2127262" cy="91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37">
            <a:extLst>
              <a:ext uri="{FF2B5EF4-FFF2-40B4-BE49-F238E27FC236}">
                <a16:creationId xmlns:a16="http://schemas.microsoft.com/office/drawing/2014/main" id="{04A80C78-ED21-504C-A859-05573504AA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41" y="6006960"/>
            <a:ext cx="1124995" cy="38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C959802-1129-8799-BC0F-2241199F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80" y="5147456"/>
            <a:ext cx="2736304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8B6595B-DA0D-9475-F2B5-B9DB35389B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193" b="29518"/>
          <a:stretch/>
        </p:blipFill>
        <p:spPr>
          <a:xfrm>
            <a:off x="889660" y="420922"/>
            <a:ext cx="2647489" cy="11196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36CE14-E80E-08AF-7C01-488DFBB8C0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679" y="503886"/>
            <a:ext cx="2840123" cy="10366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B199398-B38E-B62D-6DF6-2272F4A5FE32}"/>
              </a:ext>
            </a:extLst>
          </p:cNvPr>
          <p:cNvSpPr txBox="1"/>
          <p:nvPr/>
        </p:nvSpPr>
        <p:spPr>
          <a:xfrm>
            <a:off x="4618634" y="565227"/>
            <a:ext cx="2954732" cy="830997"/>
          </a:xfrm>
          <a:prstGeom prst="rect">
            <a:avLst/>
          </a:prstGeom>
          <a:solidFill>
            <a:srgbClr val="2294D4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dirty="0">
                <a:solidFill>
                  <a:schemeClr val="bg1"/>
                </a:solidFill>
              </a:rPr>
              <a:t>Groupe </a:t>
            </a:r>
            <a:r>
              <a:rPr lang="en-GB" sz="2400" dirty="0" err="1">
                <a:solidFill>
                  <a:schemeClr val="bg1"/>
                </a:solidFill>
              </a:rPr>
              <a:t>d’Etudes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Préventologie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1375EB-257A-68FA-062E-B602EAAB45CF}"/>
              </a:ext>
            </a:extLst>
          </p:cNvPr>
          <p:cNvSpPr txBox="1"/>
          <p:nvPr/>
        </p:nvSpPr>
        <p:spPr>
          <a:xfrm>
            <a:off x="3327645" y="4321891"/>
            <a:ext cx="4639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dirty="0"/>
              <a:t>Jean-Louis KOECK - 11 February 2026</a:t>
            </a:r>
          </a:p>
        </p:txBody>
      </p:sp>
    </p:spTree>
    <p:extLst>
      <p:ext uri="{BB962C8B-B14F-4D97-AF65-F5344CB8AC3E}">
        <p14:creationId xmlns:p14="http://schemas.microsoft.com/office/powerpoint/2010/main" val="3102782290"/>
      </p:ext>
    </p:extLst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8E89F-A3BF-84CC-5DA3-28D0E6723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11F68494-231D-39C1-0162-7D9AB3A240D2}"/>
              </a:ext>
            </a:extLst>
          </p:cNvPr>
          <p:cNvSpPr txBox="1">
            <a:spLocks/>
          </p:cNvSpPr>
          <p:nvPr/>
        </p:nvSpPr>
        <p:spPr bwMode="auto">
          <a:xfrm>
            <a:off x="617838" y="354739"/>
            <a:ext cx="994081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sz="3200" kern="0" noProof="1"/>
              <a:t>Capsular polysaccharide vaccines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A550C5E5-1176-4382-36FB-3FCA58144AA7}"/>
              </a:ext>
            </a:extLst>
          </p:cNvPr>
          <p:cNvSpPr txBox="1">
            <a:spLocks/>
          </p:cNvSpPr>
          <p:nvPr/>
        </p:nvSpPr>
        <p:spPr>
          <a:xfrm>
            <a:off x="1164359" y="1439194"/>
            <a:ext cx="9250899" cy="484403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kern="0" noProof="1">
                <a:ea typeface="ＭＳ Ｐゴシック"/>
              </a:rPr>
              <a:t>Polysaccharide non-conjugated vaccines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kern="0" noProof="1">
                <a:ea typeface="ＭＳ Ｐゴシック"/>
              </a:rPr>
              <a:t>AC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kern="0" noProof="1">
                <a:ea typeface="ＭＳ Ｐゴシック"/>
              </a:rPr>
              <a:t>ACW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kern="0" noProof="1">
                <a:ea typeface="ＭＳ Ｐゴシック"/>
              </a:rPr>
              <a:t>ACWY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GB" sz="2000" kern="0" noProof="1">
              <a:ea typeface="ＭＳ Ｐゴシック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kern="0" noProof="1">
                <a:ea typeface="ＭＳ Ｐゴシック"/>
              </a:rPr>
              <a:t>Conjugated vaccines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kern="0" noProof="1">
                <a:ea typeface="ＭＳ Ｐゴシック"/>
              </a:rPr>
              <a:t>C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kern="0" noProof="1">
                <a:ea typeface="ＭＳ Ｐゴシック"/>
              </a:rPr>
              <a:t>ACWY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kern="0" noProof="1">
                <a:ea typeface="ＭＳ Ｐゴシック"/>
              </a:rPr>
              <a:t>ACWYX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2400" kern="0" noProof="1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45838306"/>
      </p:ext>
    </p:extLst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D9ACF-FF05-3996-CACA-3CF8E0088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6A548-F689-2BCC-28D8-253ACAF4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Conjugate polysaccharide vaccines</a:t>
            </a:r>
            <a:endParaRPr lang="en-GB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CDF02308-A9FB-4540-4DCC-0AD2388D6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322624"/>
              </p:ext>
            </p:extLst>
          </p:nvPr>
        </p:nvGraphicFramePr>
        <p:xfrm>
          <a:off x="992778" y="1196205"/>
          <a:ext cx="10493828" cy="50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457">
                  <a:extLst>
                    <a:ext uri="{9D8B030D-6E8A-4147-A177-3AD203B41FA5}">
                      <a16:colId xmlns:a16="http://schemas.microsoft.com/office/drawing/2014/main" val="975976138"/>
                    </a:ext>
                  </a:extLst>
                </a:gridCol>
                <a:gridCol w="2039983">
                  <a:extLst>
                    <a:ext uri="{9D8B030D-6E8A-4147-A177-3AD203B41FA5}">
                      <a16:colId xmlns:a16="http://schemas.microsoft.com/office/drawing/2014/main" val="1981046027"/>
                    </a:ext>
                  </a:extLst>
                </a:gridCol>
                <a:gridCol w="2129245">
                  <a:extLst>
                    <a:ext uri="{9D8B030D-6E8A-4147-A177-3AD203B41FA5}">
                      <a16:colId xmlns:a16="http://schemas.microsoft.com/office/drawing/2014/main" val="1375001684"/>
                    </a:ext>
                  </a:extLst>
                </a:gridCol>
                <a:gridCol w="3701143">
                  <a:extLst>
                    <a:ext uri="{9D8B030D-6E8A-4147-A177-3AD203B41FA5}">
                      <a16:colId xmlns:a16="http://schemas.microsoft.com/office/drawing/2014/main" val="35011252"/>
                    </a:ext>
                  </a:extLst>
                </a:gridCol>
              </a:tblGrid>
              <a:tr h="6821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Vaccine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Serogroups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Carrier protein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483762"/>
                  </a:ext>
                </a:extLst>
              </a:tr>
              <a:tr h="545016">
                <a:tc>
                  <a:txBody>
                    <a:bodyPr/>
                    <a:lstStyle/>
                    <a:p>
                      <a:r>
                        <a:rPr lang="en-GB" sz="1800" dirty="0"/>
                        <a:t>NEISVAC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≥ 2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CRM197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38751"/>
                  </a:ext>
                </a:extLst>
              </a:tr>
              <a:tr h="545016">
                <a:tc>
                  <a:txBody>
                    <a:bodyPr/>
                    <a:lstStyle/>
                    <a:p>
                      <a:r>
                        <a:rPr lang="en-GB" sz="1800" dirty="0"/>
                        <a:t>MENJUGATE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≥ 2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CRM197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333927"/>
                  </a:ext>
                </a:extLst>
              </a:tr>
              <a:tr h="545016">
                <a:tc>
                  <a:txBody>
                    <a:bodyPr/>
                    <a:lstStyle/>
                    <a:p>
                      <a:r>
                        <a:rPr lang="en-GB" sz="1800" dirty="0"/>
                        <a:t>MENAFRIVAC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≥ 9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Tetanus toxoid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90065"/>
                  </a:ext>
                </a:extLst>
              </a:tr>
              <a:tr h="545016">
                <a:tc>
                  <a:txBody>
                    <a:bodyPr/>
                    <a:lstStyle/>
                    <a:p>
                      <a:r>
                        <a:rPr lang="en-GB" sz="1800" dirty="0"/>
                        <a:t>MENACTRA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≥ 9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Diphtheria toxoid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790714"/>
                  </a:ext>
                </a:extLst>
              </a:tr>
              <a:tr h="545016">
                <a:tc>
                  <a:txBody>
                    <a:bodyPr/>
                    <a:lstStyle/>
                    <a:p>
                      <a:r>
                        <a:rPr lang="en-GB" sz="1800" dirty="0"/>
                        <a:t>MENQUADFI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≥ 12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Tetanus toxoid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539312"/>
                  </a:ext>
                </a:extLst>
              </a:tr>
              <a:tr h="545016">
                <a:tc>
                  <a:txBody>
                    <a:bodyPr/>
                    <a:lstStyle/>
                    <a:p>
                      <a:r>
                        <a:rPr lang="en-GB" sz="1800" dirty="0"/>
                        <a:t>NIMENRIX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≥ 6 weeks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Tetanus toxoid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029690"/>
                  </a:ext>
                </a:extLst>
              </a:tr>
              <a:tr h="545016">
                <a:tc>
                  <a:txBody>
                    <a:bodyPr/>
                    <a:lstStyle/>
                    <a:p>
                      <a:r>
                        <a:rPr lang="en-GB" sz="1800" dirty="0"/>
                        <a:t>MENVEO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≥ 24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CRM197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658701"/>
                  </a:ext>
                </a:extLst>
              </a:tr>
              <a:tr h="545016">
                <a:tc>
                  <a:txBody>
                    <a:bodyPr/>
                    <a:lstStyle/>
                    <a:p>
                      <a:r>
                        <a:rPr lang="en-GB" sz="1800" dirty="0"/>
                        <a:t>MENFIVE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ACWYX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≥ 12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Tetanus toxoid + CRM197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913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619244"/>
      </p:ext>
    </p:extLst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1364B-C1CB-2719-8D2D-6EE94BE05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9B99BED-3342-6563-A048-1CE5C38C0BCC}"/>
              </a:ext>
            </a:extLst>
          </p:cNvPr>
          <p:cNvSpPr txBox="1">
            <a:spLocks/>
          </p:cNvSpPr>
          <p:nvPr/>
        </p:nvSpPr>
        <p:spPr bwMode="auto">
          <a:xfrm>
            <a:off x="617838" y="354739"/>
            <a:ext cx="994081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sz="3200" kern="0" noProof="1"/>
              <a:t>Meningococcal B vaccines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024E9517-BC2D-A8F5-2675-3AA6FEC2845A}"/>
              </a:ext>
            </a:extLst>
          </p:cNvPr>
          <p:cNvSpPr txBox="1">
            <a:spLocks/>
          </p:cNvSpPr>
          <p:nvPr/>
        </p:nvSpPr>
        <p:spPr>
          <a:xfrm>
            <a:off x="796835" y="1289437"/>
            <a:ext cx="10724606" cy="42791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/>
              <a:t>Serogroup B capsular polysaccharide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α(2→8)-linked </a:t>
            </a:r>
            <a:r>
              <a:rPr lang="en-GB" sz="2000" dirty="0" err="1"/>
              <a:t>polysialic</a:t>
            </a:r>
            <a:r>
              <a:rPr lang="en-GB" sz="2000" dirty="0"/>
              <a:t> acid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Similar to the human neural cell adhesion molecule (NCAM)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Consequences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Immunological tolerance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Poor immunogenicity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Risk of autoimmunity</a:t>
            </a:r>
            <a:endParaRPr lang="en-GB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74569E-67BC-C521-831E-A3F39D63379D}"/>
              </a:ext>
            </a:extLst>
          </p:cNvPr>
          <p:cNvSpPr txBox="1"/>
          <p:nvPr/>
        </p:nvSpPr>
        <p:spPr>
          <a:xfrm>
            <a:off x="3686123" y="5425041"/>
            <a:ext cx="380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/>
              <a:t>Protein-based strategy</a:t>
            </a:r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D019AC19-5750-95FA-5D79-B667300B1287}"/>
              </a:ext>
            </a:extLst>
          </p:cNvPr>
          <p:cNvSpPr/>
          <p:nvPr/>
        </p:nvSpPr>
        <p:spPr bwMode="auto">
          <a:xfrm>
            <a:off x="2967666" y="5516833"/>
            <a:ext cx="718457" cy="405302"/>
          </a:xfrm>
          <a:prstGeom prst="rightArrow">
            <a:avLst/>
          </a:prstGeom>
          <a:solidFill>
            <a:schemeClr val="tx2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2"/>
              <a:buChar char="-"/>
              <a:tabLst/>
            </a:pP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33709"/>
      </p:ext>
    </p:extLst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C6DBF-EF5C-3C18-0FB2-E8F3A903B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0F79BAD-2B17-3037-7420-933898427B8D}"/>
              </a:ext>
            </a:extLst>
          </p:cNvPr>
          <p:cNvSpPr txBox="1">
            <a:spLocks/>
          </p:cNvSpPr>
          <p:nvPr/>
        </p:nvSpPr>
        <p:spPr bwMode="auto">
          <a:xfrm>
            <a:off x="617838" y="354739"/>
            <a:ext cx="994081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sz="3200" kern="0" noProof="1"/>
              <a:t>Historical approach: OMV vaccines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20D2AA72-7178-4EFC-2E50-12AE09BB42EB}"/>
              </a:ext>
            </a:extLst>
          </p:cNvPr>
          <p:cNvSpPr txBox="1">
            <a:spLocks/>
          </p:cNvSpPr>
          <p:nvPr/>
        </p:nvSpPr>
        <p:spPr>
          <a:xfrm>
            <a:off x="1067682" y="1562151"/>
            <a:ext cx="10056635" cy="473414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spcBef>
                <a:spcPts val="1872"/>
              </a:spcBef>
            </a:pPr>
            <a:r>
              <a:rPr lang="en-GB" dirty="0"/>
              <a:t>Early </a:t>
            </a:r>
            <a:r>
              <a:rPr lang="en-GB" dirty="0" err="1"/>
              <a:t>MenB</a:t>
            </a:r>
            <a:r>
              <a:rPr lang="en-GB" dirty="0"/>
              <a:t> vaccines were based on outer membrane vesicles (OMV) derived from a single endemic strain</a:t>
            </a:r>
          </a:p>
          <a:p>
            <a:pPr>
              <a:spcBef>
                <a:spcPts val="1872"/>
              </a:spcBef>
            </a:pPr>
            <a:r>
              <a:rPr lang="en-GB" dirty="0"/>
              <a:t>Effective only against the homologous strain</a:t>
            </a:r>
          </a:p>
          <a:p>
            <a:pPr>
              <a:spcBef>
                <a:spcPts val="1872"/>
              </a:spcBef>
            </a:pPr>
            <a:r>
              <a:rPr lang="en-GB" i="1" dirty="0"/>
              <a:t>Example:</a:t>
            </a:r>
            <a:r>
              <a:rPr lang="en-GB" dirty="0"/>
              <a:t> OMV-based vaccine</a:t>
            </a:r>
          </a:p>
          <a:p>
            <a:pPr lvl="1">
              <a:spcBef>
                <a:spcPts val="1872"/>
              </a:spcBef>
            </a:pPr>
            <a:r>
              <a:rPr lang="en-GB" dirty="0"/>
              <a:t>Derived from a specific </a:t>
            </a:r>
            <a:r>
              <a:rPr lang="fr-FR" dirty="0" err="1"/>
              <a:t>Norwegian</a:t>
            </a:r>
            <a:r>
              <a:rPr lang="fr-FR" dirty="0"/>
              <a:t> </a:t>
            </a:r>
            <a:r>
              <a:rPr lang="en-GB" dirty="0"/>
              <a:t>epidemic strain</a:t>
            </a:r>
          </a:p>
          <a:p>
            <a:pPr lvl="1">
              <a:spcBef>
                <a:spcPts val="1872"/>
              </a:spcBef>
            </a:pPr>
            <a:r>
              <a:rPr lang="en-GB" dirty="0"/>
              <a:t>MENBVAC B:14:P1.7,16</a:t>
            </a:r>
          </a:p>
          <a:p>
            <a:pPr lvl="1">
              <a:spcBef>
                <a:spcPts val="1872"/>
              </a:spcBef>
            </a:pPr>
            <a:r>
              <a:rPr lang="en-GB" dirty="0"/>
              <a:t>Developed by the Norwegian Institute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029950553"/>
      </p:ext>
    </p:extLst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8AA0D-9C96-1D54-2A0F-14DBC3B29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39F72A9-982E-6546-2490-4A2461B38B9A}"/>
              </a:ext>
            </a:extLst>
          </p:cNvPr>
          <p:cNvSpPr txBox="1">
            <a:spLocks/>
          </p:cNvSpPr>
          <p:nvPr/>
        </p:nvSpPr>
        <p:spPr bwMode="auto">
          <a:xfrm>
            <a:off x="617838" y="354739"/>
            <a:ext cx="994081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sz="3200" kern="0" noProof="1"/>
              <a:t>New approach: reverse vaccinology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C622B39F-A308-37F6-5316-39373A3410C6}"/>
              </a:ext>
            </a:extLst>
          </p:cNvPr>
          <p:cNvSpPr txBox="1">
            <a:spLocks/>
          </p:cNvSpPr>
          <p:nvPr/>
        </p:nvSpPr>
        <p:spPr>
          <a:xfrm>
            <a:off x="962797" y="1262789"/>
            <a:ext cx="10728460" cy="42145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/>
              <a:t>BEXSERO: Genome-first strategy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Whole-genome sequencing of </a:t>
            </a:r>
            <a:r>
              <a:rPr lang="en-GB" sz="2400" i="1" dirty="0"/>
              <a:t>N. meningitidis</a:t>
            </a:r>
            <a:r>
              <a:rPr lang="en-GB" sz="2400" dirty="0"/>
              <a:t> (strain MC58)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In silico screening of ~2,000 genes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Selection of: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Surface-exposed proteins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Conserved antigens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Inducers of bactericidal antibodies (</a:t>
            </a:r>
            <a:r>
              <a:rPr lang="en-GB" sz="2000" dirty="0" err="1"/>
              <a:t>hSBA</a:t>
            </a:r>
            <a:r>
              <a:rPr lang="en-GB" sz="2000" dirty="0"/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DB72AB7-460A-6E13-C724-E7CB8818D502}"/>
              </a:ext>
            </a:extLst>
          </p:cNvPr>
          <p:cNvSpPr txBox="1"/>
          <p:nvPr/>
        </p:nvSpPr>
        <p:spPr>
          <a:xfrm>
            <a:off x="3686123" y="5503419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/>
              <a:t>Multicomponent solution</a:t>
            </a:r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AB6DE591-D2EA-C3AB-6B17-68C3152A0BEF}"/>
              </a:ext>
            </a:extLst>
          </p:cNvPr>
          <p:cNvSpPr/>
          <p:nvPr/>
        </p:nvSpPr>
        <p:spPr bwMode="auto">
          <a:xfrm>
            <a:off x="2967666" y="5595211"/>
            <a:ext cx="718457" cy="405302"/>
          </a:xfrm>
          <a:prstGeom prst="rightArrow">
            <a:avLst/>
          </a:prstGeom>
          <a:solidFill>
            <a:schemeClr val="tx2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2"/>
              <a:buChar char="-"/>
              <a:tabLst/>
            </a:pP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24308"/>
      </p:ext>
    </p:extLst>
  </p:cSld>
  <p:clrMapOvr>
    <a:masterClrMapping/>
  </p:clrMapOvr>
  <p:transition advClick="0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51E52-6C34-A224-2AF8-49F2B2324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F7F230CE-3268-AFAD-D5C4-44D99D40A314}"/>
              </a:ext>
            </a:extLst>
          </p:cNvPr>
          <p:cNvSpPr txBox="1">
            <a:spLocks/>
          </p:cNvSpPr>
          <p:nvPr/>
        </p:nvSpPr>
        <p:spPr bwMode="auto">
          <a:xfrm>
            <a:off x="617838" y="354739"/>
            <a:ext cx="994081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kern="0" noProof="1"/>
              <a:t>Combination of antigens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769DB737-6E2D-F984-36E2-3D75A58CF5B8}"/>
              </a:ext>
            </a:extLst>
          </p:cNvPr>
          <p:cNvSpPr txBox="1">
            <a:spLocks/>
          </p:cNvSpPr>
          <p:nvPr/>
        </p:nvSpPr>
        <p:spPr>
          <a:xfrm>
            <a:off x="731770" y="1406481"/>
            <a:ext cx="10728460" cy="46677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/>
              <a:t>BEXSERO (4CMenB): proteins involved in adhesion and invasion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NHBA (Neisseria Heparin Binding Antigen)</a:t>
            </a:r>
          </a:p>
          <a:p>
            <a:pPr lvl="1">
              <a:lnSpc>
                <a:spcPct val="150000"/>
              </a:lnSpc>
            </a:pPr>
            <a:r>
              <a:rPr lang="en-GB" sz="2000" dirty="0" err="1"/>
              <a:t>fHbp</a:t>
            </a:r>
            <a:r>
              <a:rPr lang="en-GB" sz="2000" dirty="0"/>
              <a:t> (factor H binding protein, variant B01)</a:t>
            </a:r>
          </a:p>
          <a:p>
            <a:pPr lvl="1">
              <a:lnSpc>
                <a:spcPct val="150000"/>
              </a:lnSpc>
            </a:pPr>
            <a:r>
              <a:rPr lang="en-GB" sz="2000" dirty="0" err="1"/>
              <a:t>NadA</a:t>
            </a:r>
            <a:r>
              <a:rPr lang="en-GB" sz="2000" dirty="0"/>
              <a:t> (</a:t>
            </a:r>
            <a:r>
              <a:rPr lang="en-GB" sz="2000" dirty="0" err="1"/>
              <a:t>Neisserial</a:t>
            </a:r>
            <a:r>
              <a:rPr lang="en-GB" sz="2000" dirty="0"/>
              <a:t> adhesin A)</a:t>
            </a:r>
            <a:endParaRPr lang="en-GB" sz="2400" dirty="0"/>
          </a:p>
          <a:p>
            <a:pPr lvl="1">
              <a:lnSpc>
                <a:spcPct val="150000"/>
              </a:lnSpc>
            </a:pPr>
            <a:r>
              <a:rPr lang="en-GB" sz="2000" dirty="0"/>
              <a:t>OMV (Outer Membrane Vesicles)</a:t>
            </a:r>
          </a:p>
          <a:p>
            <a:pPr lvl="1"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2400" dirty="0"/>
              <a:t>TRUMENBA (</a:t>
            </a:r>
            <a:r>
              <a:rPr lang="en-GB" sz="2400" dirty="0" err="1"/>
              <a:t>MenB-fHbp</a:t>
            </a:r>
            <a:r>
              <a:rPr lang="en-GB" sz="2400" dirty="0"/>
              <a:t>): interaction with factor H (complement system)</a:t>
            </a:r>
          </a:p>
          <a:p>
            <a:pPr lvl="1">
              <a:lnSpc>
                <a:spcPct val="150000"/>
              </a:lnSpc>
            </a:pPr>
            <a:r>
              <a:rPr lang="en-GB" sz="2000" dirty="0" err="1"/>
              <a:t>fHbp</a:t>
            </a:r>
            <a:r>
              <a:rPr lang="en-GB" sz="2000" dirty="0"/>
              <a:t>, subfamily A (variant A05)</a:t>
            </a:r>
          </a:p>
          <a:p>
            <a:pPr lvl="1">
              <a:lnSpc>
                <a:spcPct val="150000"/>
              </a:lnSpc>
            </a:pPr>
            <a:r>
              <a:rPr lang="en-GB" sz="2000" dirty="0" err="1"/>
              <a:t>fHbp</a:t>
            </a:r>
            <a:r>
              <a:rPr lang="en-GB" sz="2000" dirty="0"/>
              <a:t> subfamily B (variant B01)</a:t>
            </a:r>
          </a:p>
        </p:txBody>
      </p:sp>
    </p:spTree>
    <p:extLst>
      <p:ext uri="{BB962C8B-B14F-4D97-AF65-F5344CB8AC3E}">
        <p14:creationId xmlns:p14="http://schemas.microsoft.com/office/powerpoint/2010/main" val="1284496191"/>
      </p:ext>
    </p:extLst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D3805-8DE6-B149-919C-DA6DA5037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18058E44-4668-65E1-D35B-5D6FD4CC421F}"/>
              </a:ext>
            </a:extLst>
          </p:cNvPr>
          <p:cNvSpPr txBox="1">
            <a:spLocks/>
          </p:cNvSpPr>
          <p:nvPr/>
        </p:nvSpPr>
        <p:spPr bwMode="auto">
          <a:xfrm>
            <a:off x="617837" y="354739"/>
            <a:ext cx="1057703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sz="3200" kern="0" noProof="1"/>
              <a:t>Protein-based MenB vaccines: other characteristics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B8732B74-E54B-B5A5-0C29-D97C3F937D82}"/>
              </a:ext>
            </a:extLst>
          </p:cNvPr>
          <p:cNvSpPr txBox="1">
            <a:spLocks/>
          </p:cNvSpPr>
          <p:nvPr/>
        </p:nvSpPr>
        <p:spPr>
          <a:xfrm>
            <a:off x="617837" y="1484858"/>
            <a:ext cx="11112609" cy="42791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spcBef>
                <a:spcPts val="1872"/>
              </a:spcBef>
            </a:pPr>
            <a:r>
              <a:rPr lang="en-GB" sz="2400" dirty="0"/>
              <a:t>Vaccine effectiveness depends on antigen expression and variants</a:t>
            </a:r>
          </a:p>
          <a:p>
            <a:pPr>
              <a:spcBef>
                <a:spcPts val="1872"/>
              </a:spcBef>
            </a:pPr>
            <a:r>
              <a:rPr lang="en-GB" sz="2400" dirty="0"/>
              <a:t>Strain typing to:</a:t>
            </a:r>
          </a:p>
          <a:p>
            <a:pPr lvl="1">
              <a:spcBef>
                <a:spcPts val="1872"/>
              </a:spcBef>
            </a:pPr>
            <a:r>
              <a:rPr lang="en-GB" sz="2000" dirty="0"/>
              <a:t>Predict coverage</a:t>
            </a:r>
          </a:p>
          <a:p>
            <a:pPr lvl="1">
              <a:spcBef>
                <a:spcPts val="1872"/>
              </a:spcBef>
            </a:pPr>
            <a:r>
              <a:rPr lang="en-GB" sz="2000" dirty="0"/>
              <a:t>Select the most appropriate </a:t>
            </a:r>
            <a:r>
              <a:rPr lang="en-GB" sz="2000" dirty="0" err="1"/>
              <a:t>MenB</a:t>
            </a:r>
            <a:r>
              <a:rPr lang="en-GB" sz="2000" dirty="0"/>
              <a:t> vaccine</a:t>
            </a:r>
          </a:p>
          <a:p>
            <a:pPr>
              <a:spcBef>
                <a:spcPts val="1272"/>
              </a:spcBef>
            </a:pPr>
            <a:r>
              <a:rPr lang="en-GB" sz="2400" dirty="0"/>
              <a:t>May provide cross-protection against:</a:t>
            </a:r>
          </a:p>
          <a:p>
            <a:pPr lvl="1">
              <a:spcBef>
                <a:spcPts val="1272"/>
              </a:spcBef>
            </a:pPr>
            <a:r>
              <a:rPr lang="en-GB" sz="2000" dirty="0"/>
              <a:t>Other meningococcal serogroups (e.g. W, X)</a:t>
            </a:r>
          </a:p>
          <a:p>
            <a:pPr lvl="1">
              <a:spcBef>
                <a:spcPts val="1272"/>
              </a:spcBef>
            </a:pPr>
            <a:r>
              <a:rPr lang="en-GB" sz="2000" dirty="0"/>
              <a:t>Other species: </a:t>
            </a:r>
            <a:r>
              <a:rPr lang="en-GB" sz="2000" i="1" dirty="0"/>
              <a:t>Neisseria gonorrhoeae</a:t>
            </a:r>
            <a:endParaRPr lang="en-GB" sz="2000" dirty="0"/>
          </a:p>
          <a:p>
            <a:pPr>
              <a:spcBef>
                <a:spcPts val="1872"/>
              </a:spcBef>
            </a:pPr>
            <a:r>
              <a:rPr lang="en-GB" sz="2400" dirty="0"/>
              <a:t>No herd immunity</a:t>
            </a:r>
          </a:p>
        </p:txBody>
      </p:sp>
    </p:spTree>
    <p:extLst>
      <p:ext uri="{BB962C8B-B14F-4D97-AF65-F5344CB8AC3E}">
        <p14:creationId xmlns:p14="http://schemas.microsoft.com/office/powerpoint/2010/main" val="656426700"/>
      </p:ext>
    </p:extLst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8D3B2-4674-B148-B87A-5F43EEDD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16" y="335168"/>
            <a:ext cx="10806545" cy="868792"/>
          </a:xfrm>
        </p:spPr>
        <p:txBody>
          <a:bodyPr>
            <a:normAutofit/>
          </a:bodyPr>
          <a:lstStyle/>
          <a:p>
            <a:r>
              <a:rPr lang="en-GB" noProof="0" dirty="0"/>
              <a:t>Valence concept in NUVA:</a:t>
            </a:r>
            <a:r>
              <a:rPr lang="en-GB" dirty="0"/>
              <a:t> </a:t>
            </a:r>
            <a:r>
              <a:rPr lang="en-GB" noProof="0" dirty="0"/>
              <a:t>an operational objective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FA0787-A1BB-7F41-8513-A007A70C4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727" y="1203960"/>
            <a:ext cx="10806545" cy="36854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930"/>
              </a:spcBef>
            </a:pPr>
            <a:r>
              <a:rPr lang="en-GB" sz="2200" dirty="0"/>
              <a:t>The valence is the smallest functional unit of a vaccine, knowledge of which is necessary and sufficient to assess an individual’s immunisation status against a specific infectious agent (or a subspecies thereof) and to plan the next vaccine dose, if appropriate</a:t>
            </a:r>
          </a:p>
          <a:p>
            <a:pPr>
              <a:lnSpc>
                <a:spcPct val="150000"/>
              </a:lnSpc>
              <a:spcBef>
                <a:spcPts val="930"/>
              </a:spcBef>
            </a:pPr>
            <a:r>
              <a:rPr lang="en-GB" sz="2200" dirty="0"/>
              <a:t>A valence represents an antigen, or a relevant group of antigens, that is specific to a given target infectious agent or subspecies (such as serotypes or shared proteins)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0F65D9-9A4F-1148-A5C2-BB6D912DB3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3614400" y="6356352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Tx/>
              <a:buNone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42AED99-7FB4-404E-8A97-64753DCE42EC}" type="slidenum">
              <a:rPr lang="en-US" smtClean="0"/>
              <a:pPr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DC1C5C-1190-398C-6B6F-9A7C30A9730D}"/>
              </a:ext>
            </a:extLst>
          </p:cNvPr>
          <p:cNvSpPr txBox="1"/>
          <p:nvPr/>
        </p:nvSpPr>
        <p:spPr>
          <a:xfrm>
            <a:off x="1062840" y="5146208"/>
            <a:ext cx="991589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noProof="0" dirty="0"/>
              <a:t>The concept of valence in NUVA was primarily introduced to facilitate and standardise the interpretation of vaccine histories by a vaccine decision support system, regardless of how the recorded vaccines are designated</a:t>
            </a:r>
          </a:p>
        </p:txBody>
      </p:sp>
    </p:spTree>
    <p:extLst>
      <p:ext uri="{BB962C8B-B14F-4D97-AF65-F5344CB8AC3E}">
        <p14:creationId xmlns:p14="http://schemas.microsoft.com/office/powerpoint/2010/main" val="3791582301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80E9C1-ED72-AA93-6239-E576E654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Meningococcal A valence coding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23A851-D9C3-F25F-BB0B-1EB97FC9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75" y="1404257"/>
            <a:ext cx="10941049" cy="5114109"/>
          </a:xfrm>
        </p:spPr>
        <p:txBody>
          <a:bodyPr/>
          <a:lstStyle/>
          <a:p>
            <a:pPr>
              <a:spcBef>
                <a:spcPts val="2376"/>
              </a:spcBef>
            </a:pPr>
            <a:r>
              <a:rPr lang="en-GB" sz="2400" dirty="0"/>
              <a:t>297 | </a:t>
            </a:r>
            <a:r>
              <a:rPr lang="en-GB" sz="2400" dirty="0" err="1"/>
              <a:t>MenA</a:t>
            </a:r>
            <a:r>
              <a:rPr lang="en-GB" sz="2400" dirty="0"/>
              <a:t> | Meningococcal A valence, unspecified</a:t>
            </a:r>
          </a:p>
          <a:p>
            <a:pPr lvl="1">
              <a:spcBef>
                <a:spcPts val="2376"/>
              </a:spcBef>
            </a:pPr>
            <a:r>
              <a:rPr lang="en-GB" dirty="0"/>
              <a:t>37 | MPV-A | Meningococcal A valence, unconjugated polysaccharide</a:t>
            </a:r>
          </a:p>
          <a:p>
            <a:pPr lvl="1">
              <a:spcBef>
                <a:spcPts val="2376"/>
              </a:spcBef>
            </a:pPr>
            <a:r>
              <a:rPr lang="en-GB" dirty="0"/>
              <a:t>41 | MCV-A | Meningococcal A valence, polysaccharide conjugate</a:t>
            </a:r>
          </a:p>
          <a:p>
            <a:pPr lvl="2">
              <a:spcBef>
                <a:spcPts val="2376"/>
              </a:spcBef>
            </a:pPr>
            <a:r>
              <a:rPr lang="en-GB" dirty="0"/>
              <a:t>269 | MCV-A-CRM | Meningococcal A valence, polysaccharide conjugated to CRM197 Protein</a:t>
            </a:r>
          </a:p>
          <a:p>
            <a:pPr lvl="2">
              <a:spcBef>
                <a:spcPts val="2376"/>
              </a:spcBef>
            </a:pPr>
            <a:r>
              <a:rPr lang="en-GB" dirty="0"/>
              <a:t>270 | MCV-A-D | Meningococcal A valence, polysaccharide diphtheria toxoid conjugated</a:t>
            </a:r>
          </a:p>
          <a:p>
            <a:pPr lvl="2">
              <a:spcBef>
                <a:spcPts val="2376"/>
              </a:spcBef>
            </a:pPr>
            <a:r>
              <a:rPr lang="en-GB" dirty="0"/>
              <a:t>271 | MCV-A-T | Meningococcal A valence, polysaccharide conjugate valence to tetanus toxoid</a:t>
            </a:r>
            <a:endParaRPr lang="en-GB" sz="2400" dirty="0"/>
          </a:p>
          <a:p>
            <a:pPr>
              <a:spcBef>
                <a:spcPts val="2376"/>
              </a:spcBef>
            </a:pPr>
            <a:endParaRPr lang="en-GB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E4E859-0B5A-2FA8-44AB-F275D5C7EB6D}"/>
              </a:ext>
            </a:extLst>
          </p:cNvPr>
          <p:cNvSpPr txBox="1"/>
          <p:nvPr/>
        </p:nvSpPr>
        <p:spPr>
          <a:xfrm>
            <a:off x="6056810" y="3835430"/>
            <a:ext cx="118494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chemeClr val="bg1"/>
                </a:solidFill>
              </a:rPr>
              <a:t>MENVEO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B2EA9E-D27D-7C2D-087B-BF9A3B98A356}"/>
              </a:ext>
            </a:extLst>
          </p:cNvPr>
          <p:cNvSpPr txBox="1"/>
          <p:nvPr/>
        </p:nvSpPr>
        <p:spPr>
          <a:xfrm>
            <a:off x="5229496" y="5881247"/>
            <a:ext cx="121058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chemeClr val="bg1"/>
                </a:solidFill>
              </a:rPr>
              <a:t>MENFIVE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8ACBEE-C188-1E6B-A67A-1DB060D69C63}"/>
              </a:ext>
            </a:extLst>
          </p:cNvPr>
          <p:cNvSpPr txBox="1"/>
          <p:nvPr/>
        </p:nvSpPr>
        <p:spPr>
          <a:xfrm>
            <a:off x="4262845" y="4871400"/>
            <a:ext cx="14798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chemeClr val="bg1"/>
                </a:solidFill>
              </a:rPr>
              <a:t>MENACTRA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6A31B1-F7D0-4E41-D553-9B0090BB635C}"/>
              </a:ext>
            </a:extLst>
          </p:cNvPr>
          <p:cNvSpPr txBox="1"/>
          <p:nvPr/>
        </p:nvSpPr>
        <p:spPr>
          <a:xfrm>
            <a:off x="10011735" y="5870710"/>
            <a:ext cx="131318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chemeClr val="bg1"/>
                </a:solidFill>
              </a:rPr>
              <a:t>NIMENRIX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7BEFFC-F6FB-D72E-DDB5-A6DC991F8F6C}"/>
              </a:ext>
            </a:extLst>
          </p:cNvPr>
          <p:cNvSpPr txBox="1"/>
          <p:nvPr/>
        </p:nvSpPr>
        <p:spPr>
          <a:xfrm>
            <a:off x="8336959" y="5870710"/>
            <a:ext cx="156966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chemeClr val="bg1"/>
                </a:solidFill>
              </a:rPr>
              <a:t>MENQUADFI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4E4CB-DB49-E515-B90C-FAD379206D1B}"/>
              </a:ext>
            </a:extLst>
          </p:cNvPr>
          <p:cNvSpPr txBox="1"/>
          <p:nvPr/>
        </p:nvSpPr>
        <p:spPr>
          <a:xfrm>
            <a:off x="6551062" y="5870710"/>
            <a:ext cx="168078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chemeClr val="bg1"/>
                </a:solidFill>
              </a:rPr>
              <a:t>MENAFRIVAC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E59C5F-5E26-D8FA-E192-CB6B6092B888}"/>
              </a:ext>
            </a:extLst>
          </p:cNvPr>
          <p:cNvSpPr txBox="1"/>
          <p:nvPr/>
        </p:nvSpPr>
        <p:spPr>
          <a:xfrm>
            <a:off x="7646126" y="2474367"/>
            <a:ext cx="146277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chemeClr val="bg1"/>
                </a:solidFill>
              </a:rPr>
              <a:t>MENCEVAX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89A20B-8CE8-85AE-E6B3-915AF778645E}"/>
              </a:ext>
            </a:extLst>
          </p:cNvPr>
          <p:cNvSpPr txBox="1"/>
          <p:nvPr/>
        </p:nvSpPr>
        <p:spPr>
          <a:xfrm>
            <a:off x="9235440" y="2474367"/>
            <a:ext cx="155683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chemeClr val="bg1"/>
                </a:solidFill>
              </a:rPr>
              <a:t>MENOMUNE</a:t>
            </a:r>
          </a:p>
        </p:txBody>
      </p:sp>
    </p:spTree>
    <p:extLst>
      <p:ext uri="{BB962C8B-B14F-4D97-AF65-F5344CB8AC3E}">
        <p14:creationId xmlns:p14="http://schemas.microsoft.com/office/powerpoint/2010/main" val="3716968428"/>
      </p:ext>
    </p:extLst>
  </p:cSld>
  <p:clrMapOvr>
    <a:masterClrMapping/>
  </p:clrMapOvr>
  <p:transition advClick="0"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DB395-F93E-B79D-C8A1-F0717091D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66861-A717-03F9-C301-A987631E1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1" y="340406"/>
            <a:ext cx="11523133" cy="908050"/>
          </a:xfrm>
        </p:spPr>
        <p:txBody>
          <a:bodyPr/>
          <a:lstStyle/>
          <a:p>
            <a:r>
              <a:rPr lang="en-GB" dirty="0"/>
              <a:t>Meningococcal B valence coding</a:t>
            </a:r>
            <a:endParaRPr lang="en-GB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1FA458-3306-C611-8BA8-8AFF13D7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1" y="1796143"/>
            <a:ext cx="10941049" cy="4114800"/>
          </a:xfrm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GB" sz="2400" dirty="0"/>
              <a:t>118 | </a:t>
            </a:r>
            <a:r>
              <a:rPr lang="en-GB" sz="2400" dirty="0" err="1"/>
              <a:t>MenB</a:t>
            </a:r>
            <a:r>
              <a:rPr lang="en-GB" sz="2400" dirty="0"/>
              <a:t> | Meningococcal B valence, unspecified</a:t>
            </a:r>
          </a:p>
          <a:p>
            <a:pPr lvl="1">
              <a:spcBef>
                <a:spcPts val="1176"/>
              </a:spcBef>
            </a:pPr>
            <a:r>
              <a:rPr lang="en-GB" dirty="0"/>
              <a:t>26 | </a:t>
            </a:r>
            <a:r>
              <a:rPr lang="en-GB" dirty="0" err="1"/>
              <a:t>MenB</a:t>
            </a:r>
            <a:r>
              <a:rPr lang="en-GB" dirty="0"/>
              <a:t>-OMP | Meningococcal valence B:14:P1.7,16 outer membrane vesicle proteins</a:t>
            </a:r>
          </a:p>
          <a:p>
            <a:pPr lvl="1">
              <a:spcBef>
                <a:spcPts val="1176"/>
              </a:spcBef>
            </a:pPr>
            <a:r>
              <a:rPr lang="en-GB" dirty="0"/>
              <a:t>161 | </a:t>
            </a:r>
            <a:r>
              <a:rPr lang="en-GB" dirty="0" err="1"/>
              <a:t>MenB</a:t>
            </a:r>
            <a:r>
              <a:rPr lang="en-GB" dirty="0"/>
              <a:t>-mc | Meningococcus B valence, multicomponent, unspecified</a:t>
            </a:r>
          </a:p>
          <a:p>
            <a:pPr lvl="2">
              <a:spcBef>
                <a:spcPts val="1176"/>
              </a:spcBef>
            </a:pPr>
            <a:r>
              <a:rPr lang="en-GB" dirty="0"/>
              <a:t>98 | 4CMenB | Meningococcal B valence, four-component</a:t>
            </a:r>
          </a:p>
          <a:p>
            <a:pPr lvl="2">
              <a:spcBef>
                <a:spcPts val="1176"/>
              </a:spcBef>
            </a:pPr>
            <a:r>
              <a:rPr lang="en-GB" dirty="0"/>
              <a:t>72 | </a:t>
            </a:r>
            <a:r>
              <a:rPr lang="en-GB" dirty="0" err="1"/>
              <a:t>MenB-fHbpAB</a:t>
            </a:r>
            <a:r>
              <a:rPr lang="en-GB" dirty="0"/>
              <a:t> | Meningococcal B valence, containing </a:t>
            </a:r>
            <a:r>
              <a:rPr lang="en-GB" dirty="0" err="1"/>
              <a:t>fHbp</a:t>
            </a:r>
            <a:r>
              <a:rPr lang="en-GB" dirty="0"/>
              <a:t> of subfamilies A and B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37A62D-3F84-B968-6CAF-3EFBCE76D2A5}"/>
              </a:ext>
            </a:extLst>
          </p:cNvPr>
          <p:cNvSpPr txBox="1"/>
          <p:nvPr/>
        </p:nvSpPr>
        <p:spPr>
          <a:xfrm>
            <a:off x="4327183" y="4689565"/>
            <a:ext cx="14798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chemeClr val="bg1"/>
                </a:solidFill>
              </a:rPr>
              <a:t>TRUMENBA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B18555-CED1-F4FF-C0E2-21FE311D793F}"/>
              </a:ext>
            </a:extLst>
          </p:cNvPr>
          <p:cNvSpPr txBox="1"/>
          <p:nvPr/>
        </p:nvSpPr>
        <p:spPr>
          <a:xfrm>
            <a:off x="9443469" y="3853543"/>
            <a:ext cx="130035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chemeClr val="bg1"/>
                </a:solidFill>
              </a:rPr>
              <a:t>BEXSERO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BC5E22-D70F-1F61-F6F4-F3D7869E16BA}"/>
              </a:ext>
            </a:extLst>
          </p:cNvPr>
          <p:cNvSpPr txBox="1"/>
          <p:nvPr/>
        </p:nvSpPr>
        <p:spPr>
          <a:xfrm>
            <a:off x="3299572" y="2742892"/>
            <a:ext cx="13088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chemeClr val="bg1"/>
                </a:solidFill>
              </a:rPr>
              <a:t>MENBVAC</a:t>
            </a:r>
          </a:p>
        </p:txBody>
      </p:sp>
    </p:spTree>
    <p:extLst>
      <p:ext uri="{BB962C8B-B14F-4D97-AF65-F5344CB8AC3E}">
        <p14:creationId xmlns:p14="http://schemas.microsoft.com/office/powerpoint/2010/main" val="3112547648"/>
      </p:ext>
    </p:extLst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9B6B4-5C70-3256-F4FD-A55E8BD58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9EF05CEF-953F-82BB-2463-67E716AB6666}"/>
              </a:ext>
            </a:extLst>
          </p:cNvPr>
          <p:cNvSpPr txBox="1">
            <a:spLocks/>
          </p:cNvSpPr>
          <p:nvPr/>
        </p:nvSpPr>
        <p:spPr bwMode="auto">
          <a:xfrm>
            <a:off x="617838" y="354739"/>
            <a:ext cx="994081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sz="3200" i="1" kern="0" noProof="1"/>
              <a:t>Neisseria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78D570B2-9D50-3A2E-BD65-E2E4A9473501}"/>
              </a:ext>
            </a:extLst>
          </p:cNvPr>
          <p:cNvSpPr txBox="1">
            <a:spLocks/>
          </p:cNvSpPr>
          <p:nvPr/>
        </p:nvSpPr>
        <p:spPr>
          <a:xfrm>
            <a:off x="1112108" y="1791891"/>
            <a:ext cx="9250899" cy="48849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spcBef>
                <a:spcPts val="1176"/>
              </a:spcBef>
            </a:pPr>
            <a:r>
              <a:rPr lang="en-GB" sz="2400" kern="0" noProof="1">
                <a:ea typeface="ＭＳ Ｐゴシック"/>
              </a:rPr>
              <a:t>30 species</a:t>
            </a:r>
          </a:p>
          <a:p>
            <a:pPr>
              <a:lnSpc>
                <a:spcPct val="150000"/>
              </a:lnSpc>
              <a:spcBef>
                <a:spcPts val="1176"/>
              </a:spcBef>
            </a:pPr>
            <a:r>
              <a:rPr lang="en-GB" sz="2400" kern="0" noProof="1">
                <a:ea typeface="ＭＳ Ｐゴシック"/>
              </a:rPr>
              <a:t>Two pathogens for humans</a:t>
            </a:r>
          </a:p>
          <a:p>
            <a:pPr lvl="1">
              <a:lnSpc>
                <a:spcPct val="150000"/>
              </a:lnSpc>
              <a:spcBef>
                <a:spcPts val="1176"/>
              </a:spcBef>
            </a:pPr>
            <a:r>
              <a:rPr lang="en-GB" sz="1800" i="1" kern="0" noProof="1">
                <a:ea typeface="ＭＳ Ｐゴシック"/>
              </a:rPr>
              <a:t>Neisseria meningitidis</a:t>
            </a:r>
            <a:br>
              <a:rPr lang="en-GB" sz="1800" kern="0" noProof="1">
                <a:ea typeface="ＭＳ Ｐゴシック"/>
              </a:rPr>
            </a:br>
            <a:r>
              <a:rPr lang="en-GB" sz="1800" kern="0" noProof="1">
                <a:ea typeface="ＭＳ Ｐゴシック"/>
                <a:sym typeface="Wingdings" pitchFamily="2" charset="2"/>
              </a:rPr>
              <a:t></a:t>
            </a:r>
            <a:r>
              <a:rPr lang="en-GB" sz="1800" kern="0" noProof="1">
                <a:ea typeface="ＭＳ Ｐゴシック"/>
              </a:rPr>
              <a:t> Acute meningitis</a:t>
            </a:r>
            <a:br>
              <a:rPr lang="en-GB" sz="1800" kern="0" noProof="1">
                <a:ea typeface="ＭＳ Ｐゴシック"/>
              </a:rPr>
            </a:br>
            <a:r>
              <a:rPr lang="en-GB" sz="1800" kern="0" noProof="1">
                <a:ea typeface="ＭＳ Ｐゴシック"/>
                <a:sym typeface="Wingdings" pitchFamily="2" charset="2"/>
              </a:rPr>
              <a:t> </a:t>
            </a:r>
            <a:r>
              <a:rPr lang="en-GB" sz="1800" kern="0" noProof="1">
                <a:ea typeface="ＭＳ Ｐゴシック"/>
              </a:rPr>
              <a:t>Meningococcal septicaemia</a:t>
            </a:r>
          </a:p>
          <a:p>
            <a:pPr lvl="1">
              <a:lnSpc>
                <a:spcPct val="150000"/>
              </a:lnSpc>
              <a:spcBef>
                <a:spcPts val="1176"/>
              </a:spcBef>
            </a:pPr>
            <a:r>
              <a:rPr lang="en-GB" sz="1800" i="1" kern="0" noProof="1">
                <a:ea typeface="ＭＳ Ｐゴシック"/>
              </a:rPr>
              <a:t>Neisseria gonorrhoeae</a:t>
            </a:r>
            <a:br>
              <a:rPr lang="en-GB" sz="1800" kern="0" noProof="1">
                <a:ea typeface="ＭＳ Ｐゴシック"/>
              </a:rPr>
            </a:br>
            <a:r>
              <a:rPr lang="en-GB" sz="1800" kern="0" noProof="1">
                <a:ea typeface="ＭＳ Ｐゴシック"/>
              </a:rPr>
              <a:t>--&gt; Gonorrhoea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B8C5D25-83C0-E198-F278-F0ED388D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50" y="728212"/>
            <a:ext cx="3989938" cy="241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3EF0AF08-D441-D7CF-706B-F4ECA7BA5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6"/>
          <a:stretch/>
        </p:blipFill>
        <p:spPr bwMode="auto">
          <a:xfrm>
            <a:off x="6803850" y="3572693"/>
            <a:ext cx="3989938" cy="263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567160"/>
      </p:ext>
    </p:extLst>
  </p:cSld>
  <p:clrMapOvr>
    <a:masterClrMapping/>
  </p:clrMapOvr>
  <p:transition advClick="0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0D78C-715F-6C3A-56B5-33137FAD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53D24F-A38E-FBAF-8E67-A8D707998209}"/>
              </a:ext>
            </a:extLst>
          </p:cNvPr>
          <p:cNvSpPr txBox="1"/>
          <p:nvPr/>
        </p:nvSpPr>
        <p:spPr>
          <a:xfrm>
            <a:off x="801583" y="1971934"/>
            <a:ext cx="9915896" cy="35266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700"/>
              </a:lnSpc>
            </a:pPr>
            <a:r>
              <a:rPr lang="fr-FR" sz="2000" dirty="0"/>
              <a:t>It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difficult</a:t>
            </a:r>
            <a:r>
              <a:rPr lang="fr-FR" sz="2000" dirty="0"/>
              <a:t> to </a:t>
            </a:r>
            <a:r>
              <a:rPr lang="fr-FR" sz="2000" dirty="0" err="1"/>
              <a:t>represent</a:t>
            </a:r>
            <a:r>
              <a:rPr lang="fr-FR" sz="2000" dirty="0"/>
              <a:t> vaccine-</a:t>
            </a:r>
            <a:r>
              <a:rPr lang="fr-FR" sz="2000" dirty="0" err="1"/>
              <a:t>induced</a:t>
            </a:r>
            <a:r>
              <a:rPr lang="fr-FR" sz="2000" dirty="0"/>
              <a:t> protection </a:t>
            </a:r>
            <a:r>
              <a:rPr lang="fr-FR" sz="2000" dirty="0" err="1"/>
              <a:t>against</a:t>
            </a:r>
            <a:r>
              <a:rPr lang="fr-FR" sz="2000" dirty="0"/>
              <a:t> </a:t>
            </a:r>
            <a:r>
              <a:rPr lang="fr-FR" sz="2000" dirty="0" err="1"/>
              <a:t>meningococci</a:t>
            </a:r>
            <a:r>
              <a:rPr lang="fr-FR" sz="2000" dirty="0"/>
              <a:t> </a:t>
            </a:r>
            <a:r>
              <a:rPr lang="fr-FR" sz="2000" dirty="0" err="1"/>
              <a:t>because</a:t>
            </a:r>
            <a:r>
              <a:rPr lang="fr-FR" sz="2000" dirty="0"/>
              <a:t> of the </a:t>
            </a:r>
            <a:r>
              <a:rPr lang="fr-FR" sz="2000" dirty="0" err="1"/>
              <a:t>heterogeneity</a:t>
            </a:r>
            <a:r>
              <a:rPr lang="fr-FR" sz="2000" dirty="0"/>
              <a:t> of the </a:t>
            </a:r>
            <a:r>
              <a:rPr lang="fr-FR" sz="2000" dirty="0" err="1"/>
              <a:t>target</a:t>
            </a:r>
            <a:r>
              <a:rPr lang="fr-FR" sz="2000" dirty="0"/>
              <a:t> </a:t>
            </a:r>
            <a:r>
              <a:rPr lang="fr-FR" sz="2000" dirty="0" err="1"/>
              <a:t>bacteria</a:t>
            </a:r>
            <a:r>
              <a:rPr lang="fr-FR" sz="2000" dirty="0"/>
              <a:t>,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nevertheless</a:t>
            </a:r>
            <a:r>
              <a:rPr lang="fr-FR" sz="2000" dirty="0"/>
              <a:t> cause the </a:t>
            </a:r>
            <a:r>
              <a:rPr lang="fr-FR" sz="2000" dirty="0" err="1"/>
              <a:t>same</a:t>
            </a:r>
            <a:r>
              <a:rPr lang="fr-FR" sz="2000" dirty="0"/>
              <a:t> </a:t>
            </a:r>
            <a:r>
              <a:rPr lang="fr-FR" sz="2000" dirty="0" err="1"/>
              <a:t>clinical</a:t>
            </a:r>
            <a:r>
              <a:rPr lang="fr-FR" sz="2000" dirty="0"/>
              <a:t> </a:t>
            </a:r>
            <a:r>
              <a:rPr lang="fr-FR" sz="2000" dirty="0" err="1"/>
              <a:t>disease</a:t>
            </a:r>
            <a:r>
              <a:rPr lang="fr-FR" sz="2000" dirty="0"/>
              <a:t>. This </a:t>
            </a:r>
            <a:r>
              <a:rPr lang="fr-FR" sz="2000" dirty="0" err="1"/>
              <a:t>difficulty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compounded</a:t>
            </a:r>
            <a:r>
              <a:rPr lang="fr-FR" sz="2000" dirty="0"/>
              <a:t> by the </a:t>
            </a:r>
            <a:r>
              <a:rPr lang="fr-FR" sz="2000" dirty="0" err="1"/>
              <a:t>heterogeneity</a:t>
            </a:r>
            <a:r>
              <a:rPr lang="fr-FR" sz="2000" dirty="0"/>
              <a:t> of vaccines, vaccine combinations, and vaccine-</a:t>
            </a:r>
            <a:r>
              <a:rPr lang="fr-FR" sz="2000" dirty="0" err="1"/>
              <a:t>induced</a:t>
            </a:r>
            <a:r>
              <a:rPr lang="fr-FR" sz="2000" dirty="0"/>
              <a:t> immune </a:t>
            </a:r>
            <a:r>
              <a:rPr lang="fr-FR" sz="2000" dirty="0" err="1"/>
              <a:t>responses</a:t>
            </a:r>
            <a:r>
              <a:rPr lang="fr-FR" sz="2000" dirty="0"/>
              <a:t>, </a:t>
            </a:r>
            <a:r>
              <a:rPr lang="fr-FR" sz="2000" dirty="0" err="1"/>
              <a:t>depending</a:t>
            </a:r>
            <a:r>
              <a:rPr lang="fr-FR" sz="2000" dirty="0"/>
              <a:t> on the </a:t>
            </a:r>
            <a:r>
              <a:rPr lang="fr-FR" sz="2000" dirty="0" err="1"/>
              <a:t>products</a:t>
            </a:r>
            <a:r>
              <a:rPr lang="fr-FR" sz="2000" dirty="0"/>
              <a:t> </a:t>
            </a:r>
            <a:r>
              <a:rPr lang="fr-FR" sz="2000" dirty="0" err="1"/>
              <a:t>used</a:t>
            </a:r>
            <a:r>
              <a:rPr lang="fr-FR" sz="2000" dirty="0"/>
              <a:t>.</a:t>
            </a:r>
          </a:p>
          <a:p>
            <a:pPr marL="342900" indent="-342900">
              <a:lnSpc>
                <a:spcPts val="2700"/>
              </a:lnSpc>
            </a:pPr>
            <a:endParaRPr lang="en-GB" sz="2000" dirty="0"/>
          </a:p>
          <a:p>
            <a:pPr marL="342900" indent="-342900">
              <a:lnSpc>
                <a:spcPts val="2700"/>
              </a:lnSpc>
            </a:pPr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could</a:t>
            </a:r>
            <a:r>
              <a:rPr lang="fr-FR" sz="2000" dirty="0"/>
              <a:t> not </a:t>
            </a:r>
            <a:r>
              <a:rPr lang="fr-FR" sz="2000" dirty="0" err="1"/>
              <a:t>rely</a:t>
            </a:r>
            <a:r>
              <a:rPr lang="fr-FR" sz="2000" dirty="0"/>
              <a:t> on a single </a:t>
            </a:r>
            <a:r>
              <a:rPr lang="fr-FR" sz="2000" dirty="0" err="1"/>
              <a:t>category</a:t>
            </a:r>
            <a:r>
              <a:rPr lang="fr-FR" sz="2000" dirty="0"/>
              <a:t> of “invasive </a:t>
            </a:r>
            <a:r>
              <a:rPr lang="fr-FR" sz="2000" dirty="0" err="1"/>
              <a:t>meningococcal</a:t>
            </a:r>
            <a:r>
              <a:rPr lang="fr-FR" sz="2000" dirty="0"/>
              <a:t> </a:t>
            </a:r>
            <a:r>
              <a:rPr lang="fr-FR" sz="2000" dirty="0" err="1"/>
              <a:t>disease</a:t>
            </a:r>
            <a:r>
              <a:rPr lang="fr-FR" sz="2000" dirty="0"/>
              <a:t>”; </a:t>
            </a:r>
            <a:r>
              <a:rPr lang="fr-FR" sz="2000" dirty="0" err="1"/>
              <a:t>instead</a:t>
            </a:r>
            <a:r>
              <a:rPr lang="fr-FR" sz="2000" dirty="0"/>
              <a:t>,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was</a:t>
            </a:r>
            <a:r>
              <a:rPr lang="fr-FR" sz="2000" dirty="0"/>
              <a:t> </a:t>
            </a:r>
            <a:r>
              <a:rPr lang="fr-FR" sz="2000" dirty="0" err="1"/>
              <a:t>necessary</a:t>
            </a:r>
            <a:r>
              <a:rPr lang="fr-FR" sz="2000" dirty="0"/>
              <a:t> to </a:t>
            </a:r>
            <a:r>
              <a:rPr lang="fr-FR" sz="2000" dirty="0" err="1"/>
              <a:t>specify</a:t>
            </a:r>
            <a:r>
              <a:rPr lang="fr-FR" sz="2000" dirty="0"/>
              <a:t> the </a:t>
            </a:r>
            <a:r>
              <a:rPr lang="fr-FR" sz="2000" dirty="0" err="1"/>
              <a:t>serogroup</a:t>
            </a:r>
            <a:r>
              <a:rPr lang="fr-FR" sz="2000" dirty="0"/>
              <a:t> </a:t>
            </a:r>
            <a:r>
              <a:rPr lang="fr-FR" sz="2000" dirty="0" err="1"/>
              <a:t>each</a:t>
            </a:r>
            <a:r>
              <a:rPr lang="fr-FR" sz="2000" dirty="0"/>
              <a:t> time. This </a:t>
            </a:r>
            <a:r>
              <a:rPr lang="fr-FR" sz="2000" dirty="0" err="1"/>
              <a:t>becomes</a:t>
            </a:r>
            <a:r>
              <a:rPr lang="fr-FR" sz="2000" dirty="0"/>
              <a:t> </a:t>
            </a:r>
            <a:r>
              <a:rPr lang="fr-FR" sz="2000" dirty="0" err="1"/>
              <a:t>particularly</a:t>
            </a:r>
            <a:r>
              <a:rPr lang="fr-FR" sz="2000" dirty="0"/>
              <a:t> </a:t>
            </a:r>
            <a:r>
              <a:rPr lang="fr-FR" sz="2000" dirty="0" err="1"/>
              <a:t>challenging</a:t>
            </a:r>
            <a:r>
              <a:rPr lang="fr-FR" sz="2000" dirty="0"/>
              <a:t> </a:t>
            </a:r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individuals</a:t>
            </a:r>
            <a:r>
              <a:rPr lang="fr-FR" sz="2000" dirty="0"/>
              <a:t> </a:t>
            </a:r>
            <a:r>
              <a:rPr lang="fr-FR" sz="2000" dirty="0" err="1"/>
              <a:t>receive</a:t>
            </a:r>
            <a:r>
              <a:rPr lang="fr-FR" sz="2000" dirty="0"/>
              <a:t> </a:t>
            </a:r>
            <a:r>
              <a:rPr lang="fr-FR" sz="2000" dirty="0" err="1"/>
              <a:t>different</a:t>
            </a:r>
            <a:r>
              <a:rPr lang="fr-FR" sz="2000" dirty="0"/>
              <a:t> vaccine combinations over the course of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lifetime</a:t>
            </a:r>
            <a:r>
              <a:rPr lang="fr-FR" sz="2000" dirty="0"/>
              <a:t>.</a:t>
            </a: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1470053965"/>
      </p:ext>
    </p:extLst>
  </p:cSld>
  <p:clrMapOvr>
    <a:masterClrMapping/>
  </p:clrMapOvr>
  <p:transition advClick="0"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2BE46390-4E2B-0558-50B8-6BFC9522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400" b="21490"/>
          <a:stretch>
            <a:fillRect/>
          </a:stretch>
        </p:blipFill>
        <p:spPr>
          <a:xfrm>
            <a:off x="-1" y="2014532"/>
            <a:ext cx="12222359" cy="2400300"/>
          </a:xfrm>
          <a:prstGeom prst="rect">
            <a:avLst/>
          </a:prstGeom>
        </p:spPr>
      </p:pic>
      <p:pic>
        <p:nvPicPr>
          <p:cNvPr id="7" name="Image 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87B36E8-2CEC-CD5B-93BE-C9E0D48C6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00012"/>
            <a:ext cx="1227297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77939"/>
      </p:ext>
    </p:extLst>
  </p:cSld>
  <p:clrMapOvr>
    <a:masterClrMapping/>
  </p:clrMapOvr>
  <p:transition advClick="0" advTm="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C3601-90DD-9BC1-AD14-13B7C1D16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49D31A38-0B0B-57B1-3CDB-19019B115CB1}"/>
              </a:ext>
            </a:extLst>
          </p:cNvPr>
          <p:cNvGrpSpPr/>
          <p:nvPr/>
        </p:nvGrpSpPr>
        <p:grpSpPr>
          <a:xfrm>
            <a:off x="71434" y="2028817"/>
            <a:ext cx="12104315" cy="3700457"/>
            <a:chOff x="0" y="2214562"/>
            <a:chExt cx="12104315" cy="3700457"/>
          </a:xfrm>
        </p:grpSpPr>
        <p:pic>
          <p:nvPicPr>
            <p:cNvPr id="3" name="Image 2" descr="Une image contenant texte, logiciel, nombre, Page web&#10;&#10;Le contenu généré par l’IA peut être incorrect.">
              <a:extLst>
                <a:ext uri="{FF2B5EF4-FFF2-40B4-BE49-F238E27FC236}">
                  <a16:creationId xmlns:a16="http://schemas.microsoft.com/office/drawing/2014/main" id="{493D3233-7A55-4020-3F96-463B5D088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6458" b="40625"/>
            <a:stretch>
              <a:fillRect/>
            </a:stretch>
          </p:blipFill>
          <p:spPr>
            <a:xfrm>
              <a:off x="0" y="2214562"/>
              <a:ext cx="12102356" cy="2257431"/>
            </a:xfrm>
            <a:prstGeom prst="rect">
              <a:avLst/>
            </a:prstGeom>
          </p:spPr>
        </p:pic>
        <p:pic>
          <p:nvPicPr>
            <p:cNvPr id="7" name="Image 6" descr="Une image contenant texte, logiciel, nombre, Page web&#10;&#10;Le contenu généré par l’IA peut être incorrect.">
              <a:extLst>
                <a:ext uri="{FF2B5EF4-FFF2-40B4-BE49-F238E27FC236}">
                  <a16:creationId xmlns:a16="http://schemas.microsoft.com/office/drawing/2014/main" id="{1B00B09B-CC92-7FAB-E614-F6B2E9C13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8958"/>
            <a:stretch>
              <a:fillRect/>
            </a:stretch>
          </p:blipFill>
          <p:spPr>
            <a:xfrm>
              <a:off x="1959" y="4471982"/>
              <a:ext cx="12102356" cy="1443037"/>
            </a:xfrm>
            <a:prstGeom prst="rect">
              <a:avLst/>
            </a:prstGeom>
          </p:spPr>
        </p:pic>
      </p:grpSp>
      <p:pic>
        <p:nvPicPr>
          <p:cNvPr id="9" name="Image 8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AFB6300A-1855-2519-9B2C-104889935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00012"/>
            <a:ext cx="1227297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00852"/>
      </p:ext>
    </p:extLst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198E3-EE02-1C8C-24BC-DE7AC8DD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Preliminary Reflections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034E07-D398-E9C7-8F0F-84F53449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63" y="1600200"/>
            <a:ext cx="10350137" cy="4114800"/>
          </a:xfrm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GB" sz="2400" dirty="0"/>
              <a:t>A vaccine is designed to provide protection against a specific disease or group of diseases. </a:t>
            </a:r>
          </a:p>
          <a:p>
            <a:pPr>
              <a:spcBef>
                <a:spcPts val="1176"/>
              </a:spcBef>
            </a:pPr>
            <a:endParaRPr lang="en-GB" sz="2400" dirty="0"/>
          </a:p>
          <a:p>
            <a:pPr>
              <a:spcBef>
                <a:spcPts val="1176"/>
              </a:spcBef>
            </a:pPr>
            <a:r>
              <a:rPr lang="en-GB" sz="2400" dirty="0"/>
              <a:t>However, it targets antigens that are more or less specific to a particular microorganism (species or subspecies). </a:t>
            </a:r>
          </a:p>
          <a:p>
            <a:pPr>
              <a:spcBef>
                <a:spcPts val="1176"/>
              </a:spcBef>
            </a:pPr>
            <a:endParaRPr lang="en-GB" sz="2400" dirty="0"/>
          </a:p>
          <a:p>
            <a:pPr>
              <a:spcBef>
                <a:spcPts val="1176"/>
              </a:spcBef>
            </a:pPr>
            <a:r>
              <a:rPr lang="en-GB" sz="2400" dirty="0"/>
              <a:t>As a result, the clinical spectrum of protection is not always straightforward and may be difficult to explain clearly to vaccinated individuals or healthcare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1988335927"/>
      </p:ext>
    </p:extLst>
  </p:cSld>
  <p:clrMapOvr>
    <a:masterClrMapping/>
  </p:clrMapOvr>
  <p:transition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90ACA28-8487-09CF-461B-26F400125E4F}"/>
              </a:ext>
            </a:extLst>
          </p:cNvPr>
          <p:cNvGrpSpPr/>
          <p:nvPr/>
        </p:nvGrpSpPr>
        <p:grpSpPr>
          <a:xfrm>
            <a:off x="1275807" y="1782048"/>
            <a:ext cx="3505200" cy="3505200"/>
            <a:chOff x="1171304" y="2134745"/>
            <a:chExt cx="3505200" cy="3505200"/>
          </a:xfrm>
        </p:grpSpPr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5B16D5F1-43E3-96A2-2A9F-0B48CA22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67" y="2987233"/>
              <a:ext cx="558800" cy="1866900"/>
            </a:xfrm>
            <a:custGeom>
              <a:avLst/>
              <a:gdLst>
                <a:gd name="T0" fmla="*/ 209 w 352"/>
                <a:gd name="T1" fmla="*/ 0 h 1176"/>
                <a:gd name="T2" fmla="*/ 59 w 352"/>
                <a:gd name="T3" fmla="*/ 115 h 1176"/>
                <a:gd name="T4" fmla="*/ 56 w 352"/>
                <a:gd name="T5" fmla="*/ 300 h 1176"/>
                <a:gd name="T6" fmla="*/ 247 w 352"/>
                <a:gd name="T7" fmla="*/ 400 h 1176"/>
                <a:gd name="T8" fmla="*/ 247 w 352"/>
                <a:gd name="T9" fmla="*/ 500 h 1176"/>
                <a:gd name="T10" fmla="*/ 56 w 352"/>
                <a:gd name="T11" fmla="*/ 633 h 1176"/>
                <a:gd name="T12" fmla="*/ 10 w 352"/>
                <a:gd name="T13" fmla="*/ 743 h 1176"/>
                <a:gd name="T14" fmla="*/ 115 w 352"/>
                <a:gd name="T15" fmla="*/ 848 h 1176"/>
                <a:gd name="T16" fmla="*/ 284 w 352"/>
                <a:gd name="T17" fmla="*/ 934 h 1176"/>
                <a:gd name="T18" fmla="*/ 347 w 352"/>
                <a:gd name="T19" fmla="*/ 1063 h 1176"/>
                <a:gd name="T20" fmla="*/ 313 w 352"/>
                <a:gd name="T21" fmla="*/ 1114 h 1176"/>
                <a:gd name="T22" fmla="*/ 251 w 352"/>
                <a:gd name="T23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1176">
                  <a:moveTo>
                    <a:pt x="209" y="0"/>
                  </a:moveTo>
                  <a:cubicBezTo>
                    <a:pt x="184" y="19"/>
                    <a:pt x="84" y="65"/>
                    <a:pt x="59" y="115"/>
                  </a:cubicBezTo>
                  <a:cubicBezTo>
                    <a:pt x="33" y="165"/>
                    <a:pt x="25" y="253"/>
                    <a:pt x="56" y="300"/>
                  </a:cubicBezTo>
                  <a:cubicBezTo>
                    <a:pt x="88" y="347"/>
                    <a:pt x="215" y="367"/>
                    <a:pt x="247" y="400"/>
                  </a:cubicBezTo>
                  <a:cubicBezTo>
                    <a:pt x="279" y="433"/>
                    <a:pt x="279" y="461"/>
                    <a:pt x="247" y="500"/>
                  </a:cubicBezTo>
                  <a:cubicBezTo>
                    <a:pt x="215" y="539"/>
                    <a:pt x="96" y="593"/>
                    <a:pt x="56" y="633"/>
                  </a:cubicBezTo>
                  <a:cubicBezTo>
                    <a:pt x="17" y="674"/>
                    <a:pt x="0" y="708"/>
                    <a:pt x="10" y="743"/>
                  </a:cubicBezTo>
                  <a:cubicBezTo>
                    <a:pt x="19" y="778"/>
                    <a:pt x="69" y="816"/>
                    <a:pt x="115" y="848"/>
                  </a:cubicBezTo>
                  <a:cubicBezTo>
                    <a:pt x="161" y="880"/>
                    <a:pt x="245" y="898"/>
                    <a:pt x="284" y="934"/>
                  </a:cubicBezTo>
                  <a:cubicBezTo>
                    <a:pt x="323" y="970"/>
                    <a:pt x="342" y="1033"/>
                    <a:pt x="347" y="1063"/>
                  </a:cubicBezTo>
                  <a:cubicBezTo>
                    <a:pt x="352" y="1093"/>
                    <a:pt x="329" y="1095"/>
                    <a:pt x="313" y="1114"/>
                  </a:cubicBezTo>
                  <a:cubicBezTo>
                    <a:pt x="297" y="1133"/>
                    <a:pt x="264" y="1163"/>
                    <a:pt x="251" y="1176"/>
                  </a:cubicBezTo>
                </a:path>
              </a:pathLst>
            </a:custGeom>
            <a:noFill/>
            <a:ln w="9525">
              <a:solidFill>
                <a:srgbClr val="CC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7" name="Freeform 5">
              <a:extLst>
                <a:ext uri="{FF2B5EF4-FFF2-40B4-BE49-F238E27FC236}">
                  <a16:creationId xmlns:a16="http://schemas.microsoft.com/office/drawing/2014/main" id="{6D192C0C-6839-1570-BC6D-7453C266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179" y="3112645"/>
              <a:ext cx="558800" cy="1812925"/>
            </a:xfrm>
            <a:custGeom>
              <a:avLst/>
              <a:gdLst>
                <a:gd name="T0" fmla="*/ 250 w 352"/>
                <a:gd name="T1" fmla="*/ 7 h 1142"/>
                <a:gd name="T2" fmla="*/ 293 w 352"/>
                <a:gd name="T3" fmla="*/ 36 h 1142"/>
                <a:gd name="T4" fmla="*/ 296 w 352"/>
                <a:gd name="T5" fmla="*/ 221 h 1142"/>
                <a:gd name="T6" fmla="*/ 105 w 352"/>
                <a:gd name="T7" fmla="*/ 321 h 1142"/>
                <a:gd name="T8" fmla="*/ 105 w 352"/>
                <a:gd name="T9" fmla="*/ 421 h 1142"/>
                <a:gd name="T10" fmla="*/ 296 w 352"/>
                <a:gd name="T11" fmla="*/ 554 h 1142"/>
                <a:gd name="T12" fmla="*/ 342 w 352"/>
                <a:gd name="T13" fmla="*/ 664 h 1142"/>
                <a:gd name="T14" fmla="*/ 237 w 352"/>
                <a:gd name="T15" fmla="*/ 769 h 1142"/>
                <a:gd name="T16" fmla="*/ 68 w 352"/>
                <a:gd name="T17" fmla="*/ 855 h 1142"/>
                <a:gd name="T18" fmla="*/ 5 w 352"/>
                <a:gd name="T19" fmla="*/ 984 h 1142"/>
                <a:gd name="T20" fmla="*/ 100 w 352"/>
                <a:gd name="T21" fmla="*/ 1089 h 1142"/>
                <a:gd name="T22" fmla="*/ 197 w 352"/>
                <a:gd name="T23" fmla="*/ 114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1142">
                  <a:moveTo>
                    <a:pt x="250" y="7"/>
                  </a:moveTo>
                  <a:cubicBezTo>
                    <a:pt x="260" y="12"/>
                    <a:pt x="285" y="0"/>
                    <a:pt x="293" y="36"/>
                  </a:cubicBezTo>
                  <a:cubicBezTo>
                    <a:pt x="301" y="72"/>
                    <a:pt x="327" y="174"/>
                    <a:pt x="296" y="221"/>
                  </a:cubicBezTo>
                  <a:cubicBezTo>
                    <a:pt x="264" y="268"/>
                    <a:pt x="137" y="288"/>
                    <a:pt x="105" y="321"/>
                  </a:cubicBezTo>
                  <a:cubicBezTo>
                    <a:pt x="73" y="354"/>
                    <a:pt x="73" y="382"/>
                    <a:pt x="105" y="421"/>
                  </a:cubicBezTo>
                  <a:cubicBezTo>
                    <a:pt x="137" y="460"/>
                    <a:pt x="256" y="514"/>
                    <a:pt x="296" y="554"/>
                  </a:cubicBezTo>
                  <a:cubicBezTo>
                    <a:pt x="335" y="595"/>
                    <a:pt x="352" y="629"/>
                    <a:pt x="342" y="664"/>
                  </a:cubicBezTo>
                  <a:cubicBezTo>
                    <a:pt x="333" y="699"/>
                    <a:pt x="283" y="737"/>
                    <a:pt x="237" y="769"/>
                  </a:cubicBezTo>
                  <a:cubicBezTo>
                    <a:pt x="191" y="801"/>
                    <a:pt x="107" y="819"/>
                    <a:pt x="68" y="855"/>
                  </a:cubicBezTo>
                  <a:cubicBezTo>
                    <a:pt x="29" y="891"/>
                    <a:pt x="0" y="945"/>
                    <a:pt x="5" y="984"/>
                  </a:cubicBezTo>
                  <a:cubicBezTo>
                    <a:pt x="10" y="1023"/>
                    <a:pt x="68" y="1063"/>
                    <a:pt x="100" y="1089"/>
                  </a:cubicBezTo>
                  <a:cubicBezTo>
                    <a:pt x="132" y="1115"/>
                    <a:pt x="177" y="1131"/>
                    <a:pt x="197" y="1142"/>
                  </a:cubicBezTo>
                </a:path>
              </a:pathLst>
            </a:custGeom>
            <a:noFill/>
            <a:ln w="9525">
              <a:solidFill>
                <a:srgbClr val="CC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8" name="Oval 6">
              <a:extLst>
                <a:ext uri="{FF2B5EF4-FFF2-40B4-BE49-F238E27FC236}">
                  <a16:creationId xmlns:a16="http://schemas.microsoft.com/office/drawing/2014/main" id="{21C361C1-87BB-1D47-3CDA-E6BA7CDFC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279" y="2758633"/>
              <a:ext cx="2362200" cy="2362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9" name="Oval 7">
              <a:extLst>
                <a:ext uri="{FF2B5EF4-FFF2-40B4-BE49-F238E27FC236}">
                  <a16:creationId xmlns:a16="http://schemas.microsoft.com/office/drawing/2014/main" id="{8CF6E5D1-8870-BE61-686C-70C20392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679" y="2501458"/>
              <a:ext cx="2819400" cy="2819400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endParaRPr lang="fr-FR" altLang="fr-FR" dirty="0">
                <a:highlight>
                  <a:srgbClr val="2294D4"/>
                </a:highlight>
              </a:endParaRPr>
            </a:p>
          </p:txBody>
        </p:sp>
        <p:sp>
          <p:nvSpPr>
            <p:cNvPr id="8200" name="Oval 8">
              <a:extLst>
                <a:ext uri="{FF2B5EF4-FFF2-40B4-BE49-F238E27FC236}">
                  <a16:creationId xmlns:a16="http://schemas.microsoft.com/office/drawing/2014/main" id="{581BBCDF-47A3-0ACE-9E87-269657011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304" y="2134745"/>
              <a:ext cx="3505200" cy="3505200"/>
            </a:xfrm>
            <a:prstGeom prst="ellips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</p:grpSp>
      <p:sp>
        <p:nvSpPr>
          <p:cNvPr id="8201" name="Text Box 9">
            <a:extLst>
              <a:ext uri="{FF2B5EF4-FFF2-40B4-BE49-F238E27FC236}">
                <a16:creationId xmlns:a16="http://schemas.microsoft.com/office/drawing/2014/main" id="{AF23B0CE-33BF-767C-7FDF-774E13BE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404" y="1367409"/>
            <a:ext cx="6193972" cy="44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93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3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3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3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3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ct val="120000"/>
              </a:lnSpc>
            </a:pPr>
            <a:r>
              <a:rPr lang="en-GB" sz="2000" noProof="1">
                <a:latin typeface="Arial" panose="020B0604020202020204" pitchFamily="34" charset="0"/>
                <a:cs typeface="Arial" panose="020B0604020202020204" pitchFamily="34" charset="0"/>
              </a:rPr>
              <a:t>Capsule: defines 13 serogroups (polysaccharide)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noProof="1">
                <a:latin typeface="Arial" panose="020B0604020202020204" pitchFamily="34" charset="0"/>
                <a:cs typeface="Arial" panose="020B0604020202020204" pitchFamily="34" charset="0"/>
              </a:rPr>
              <a:t>Notably A, B, C, W, Y, and X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noProof="1">
                <a:latin typeface="Arial" panose="020B0604020202020204" pitchFamily="34" charset="0"/>
                <a:cs typeface="Arial" panose="020B0604020202020204" pitchFamily="34" charset="0"/>
              </a:rPr>
              <a:t>Major vaccine target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noProof="1">
                <a:latin typeface="Arial" panose="020B0604020202020204" pitchFamily="34" charset="0"/>
                <a:cs typeface="Arial" panose="020B0604020202020204" pitchFamily="34" charset="0"/>
              </a:rPr>
              <a:t>Major virulence factor</a:t>
            </a:r>
          </a:p>
          <a:p>
            <a:pPr marL="342900" indent="-342900">
              <a:lnSpc>
                <a:spcPct val="120000"/>
              </a:lnSpc>
            </a:pPr>
            <a:endParaRPr lang="en-GB" sz="20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GB" sz="200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membrane and surface proteins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virulence factors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00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targets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§"/>
            </a:pPr>
            <a:endParaRPr lang="en-GB" sz="2000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GB" sz="20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membrane</a:t>
            </a:r>
          </a:p>
          <a:p>
            <a:pPr marL="342900" indent="-342900">
              <a:lnSpc>
                <a:spcPct val="120000"/>
              </a:lnSpc>
            </a:pPr>
            <a:endParaRPr lang="en-GB" sz="20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GB" sz="2000" noProof="1">
                <a:solidFill>
                  <a:srgbClr val="CC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(DNA)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3B11EC6-4068-39A9-A547-D586135E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83" y="242967"/>
            <a:ext cx="9734912" cy="908050"/>
          </a:xfrm>
        </p:spPr>
        <p:txBody>
          <a:bodyPr/>
          <a:lstStyle/>
          <a:p>
            <a:r>
              <a:rPr lang="en-GB" noProof="1"/>
              <a:t>Anatomy of </a:t>
            </a:r>
            <a:r>
              <a:rPr lang="en-GB" i="1" noProof="1"/>
              <a:t>Neisseria meningtidis</a:t>
            </a:r>
          </a:p>
        </p:txBody>
      </p:sp>
    </p:spTree>
    <p:extLst>
      <p:ext uri="{BB962C8B-B14F-4D97-AF65-F5344CB8AC3E}">
        <p14:creationId xmlns:p14="http://schemas.microsoft.com/office/powerpoint/2010/main" val="614539428"/>
      </p:ext>
    </p:extLst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C3E65-FE6B-4E59-7E1C-9984AEA6A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63D32C0-72F5-6888-2C20-7CBFE70E9294}"/>
              </a:ext>
            </a:extLst>
          </p:cNvPr>
          <p:cNvSpPr txBox="1">
            <a:spLocks/>
          </p:cNvSpPr>
          <p:nvPr/>
        </p:nvSpPr>
        <p:spPr bwMode="auto">
          <a:xfrm>
            <a:off x="617838" y="354739"/>
            <a:ext cx="994081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sz="3200" kern="0" noProof="1"/>
              <a:t>Global distribution of serogroups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74C2C2BA-25A2-B30D-3401-AD82C47E0D3A}"/>
              </a:ext>
            </a:extLst>
          </p:cNvPr>
          <p:cNvSpPr txBox="1">
            <a:spLocks/>
          </p:cNvSpPr>
          <p:nvPr/>
        </p:nvSpPr>
        <p:spPr>
          <a:xfrm>
            <a:off x="1112108" y="1791891"/>
            <a:ext cx="9250899" cy="42791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 dirty="0"/>
              <a:t>A: </a:t>
            </a:r>
            <a:r>
              <a:rPr lang="fr-FR" sz="2400" dirty="0" err="1"/>
              <a:t>Africa</a:t>
            </a:r>
            <a:r>
              <a:rPr lang="fr-FR" sz="2400" dirty="0"/>
              <a:t> (</a:t>
            </a:r>
            <a:r>
              <a:rPr lang="fr-FR" sz="2400" dirty="0" err="1"/>
              <a:t>historical</a:t>
            </a:r>
            <a:r>
              <a:rPr lang="fr-FR" sz="2400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B: Europe, the </a:t>
            </a:r>
            <a:r>
              <a:rPr lang="fr-FR" sz="2400" dirty="0" err="1"/>
              <a:t>Americas</a:t>
            </a:r>
            <a:r>
              <a:rPr lang="fr-FR" sz="2400" dirty="0"/>
              <a:t> - </a:t>
            </a:r>
            <a:r>
              <a:rPr lang="fr-FR" sz="2400" dirty="0" err="1"/>
              <a:t>periodic</a:t>
            </a:r>
            <a:r>
              <a:rPr lang="fr-FR" sz="2400" dirty="0"/>
              <a:t> </a:t>
            </a:r>
            <a:r>
              <a:rPr lang="fr-FR" sz="2400" dirty="0" err="1"/>
              <a:t>hyperendemic</a:t>
            </a:r>
            <a:r>
              <a:rPr lang="fr-FR" sz="2400" dirty="0"/>
              <a:t> </a:t>
            </a:r>
            <a:r>
              <a:rPr lang="fr-FR" sz="2400" dirty="0" err="1"/>
              <a:t>waves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/>
              <a:t>C: </a:t>
            </a:r>
            <a:r>
              <a:rPr lang="fr-FR" sz="2400" dirty="0" err="1"/>
              <a:t>outbreaks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/>
              <a:t>W: global </a:t>
            </a:r>
            <a:r>
              <a:rPr lang="fr-FR" sz="2400" dirty="0" err="1"/>
              <a:t>emergence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/>
              <a:t>Y: North America, Europe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X: </a:t>
            </a:r>
            <a:r>
              <a:rPr lang="fr-FR" sz="2400" dirty="0" err="1"/>
              <a:t>emerging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24608447"/>
      </p:ext>
    </p:extLst>
  </p:cSld>
  <p:clrMapOvr>
    <a:masterClrMapping/>
  </p:clrMapOvr>
  <p:transition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1E2D4-8666-80AB-F332-14EF27912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683F314-9734-32A5-A68C-987AFEFDD5B2}"/>
              </a:ext>
            </a:extLst>
          </p:cNvPr>
          <p:cNvSpPr txBox="1">
            <a:spLocks/>
          </p:cNvSpPr>
          <p:nvPr/>
        </p:nvSpPr>
        <p:spPr bwMode="auto">
          <a:xfrm>
            <a:off x="617838" y="354739"/>
            <a:ext cx="994081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04E8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 sz="3200" kern="0" noProof="1"/>
              <a:t>Two families of meningococcal vaccines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A1FE0F4B-CCFC-8893-EE45-6BB562956A72}"/>
              </a:ext>
            </a:extLst>
          </p:cNvPr>
          <p:cNvSpPr txBox="1">
            <a:spLocks/>
          </p:cNvSpPr>
          <p:nvPr/>
        </p:nvSpPr>
        <p:spPr>
          <a:xfrm>
            <a:off x="1477869" y="1661263"/>
            <a:ext cx="7875138" cy="33026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Capsular (polysaccharide-based)</a:t>
            </a:r>
          </a:p>
          <a:p>
            <a:pPr>
              <a:lnSpc>
                <a:spcPct val="150000"/>
              </a:lnSpc>
            </a:pP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dirty="0"/>
              <a:t>Protein-based</a:t>
            </a:r>
          </a:p>
        </p:txBody>
      </p:sp>
    </p:spTree>
    <p:extLst>
      <p:ext uri="{BB962C8B-B14F-4D97-AF65-F5344CB8AC3E}">
        <p14:creationId xmlns:p14="http://schemas.microsoft.com/office/powerpoint/2010/main" val="1631269270"/>
      </p:ext>
    </p:extLst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80D5F-0AC3-BC7F-9ED3-08E5A9938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F1E2AD5-EB2F-1963-8CE0-57B4CEB1EBD5}"/>
              </a:ext>
            </a:extLst>
          </p:cNvPr>
          <p:cNvSpPr txBox="1">
            <a:spLocks/>
          </p:cNvSpPr>
          <p:nvPr/>
        </p:nvSpPr>
        <p:spPr>
          <a:xfrm>
            <a:off x="1112108" y="1791891"/>
            <a:ext cx="9250899" cy="42791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endParaRPr lang="fr-FR" sz="2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BAEAF2-DB38-6471-C36D-2F29EE89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50" y="447312"/>
            <a:ext cx="11523133" cy="908050"/>
          </a:xfrm>
        </p:spPr>
        <p:txBody>
          <a:bodyPr/>
          <a:lstStyle/>
          <a:p>
            <a:r>
              <a:rPr lang="en-GB" dirty="0"/>
              <a:t>Meningococcal capsular vaccines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B7A17C-CF03-8781-54DA-01E366F37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57" y="1587138"/>
            <a:ext cx="97536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/>
              <a:t>Serogroups A</a:t>
            </a:r>
            <a:r>
              <a:rPr lang="en-GB" dirty="0"/>
              <a:t>, C, W, Y, X</a:t>
            </a:r>
          </a:p>
          <a:p>
            <a:pPr>
              <a:lnSpc>
                <a:spcPct val="150000"/>
              </a:lnSpc>
            </a:pPr>
            <a:r>
              <a:rPr lang="en-GB" dirty="0"/>
              <a:t>Non-conjugated polysaccharide vaccines</a:t>
            </a:r>
          </a:p>
          <a:p>
            <a:pPr>
              <a:lnSpc>
                <a:spcPct val="150000"/>
              </a:lnSpc>
            </a:pPr>
            <a:r>
              <a:rPr lang="en-GB" dirty="0"/>
              <a:t>Conjugated polysaccharide vaccines</a:t>
            </a:r>
          </a:p>
          <a:p>
            <a:pPr>
              <a:lnSpc>
                <a:spcPct val="150000"/>
              </a:lnSpc>
            </a:pPr>
            <a:r>
              <a:rPr lang="en-GB" noProof="1">
                <a:ea typeface="ＭＳ Ｐゴシック"/>
              </a:rPr>
              <a:t>No cross-reactivity between different serogroups</a:t>
            </a:r>
          </a:p>
        </p:txBody>
      </p:sp>
    </p:spTree>
    <p:extLst>
      <p:ext uri="{BB962C8B-B14F-4D97-AF65-F5344CB8AC3E}">
        <p14:creationId xmlns:p14="http://schemas.microsoft.com/office/powerpoint/2010/main" val="1472171069"/>
      </p:ext>
    </p:extLst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FC893-5FE3-B0D5-DAD0-AE16CA1BB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C650374C-9928-6038-4236-7971B81ED5A8}"/>
              </a:ext>
            </a:extLst>
          </p:cNvPr>
          <p:cNvSpPr txBox="1">
            <a:spLocks/>
          </p:cNvSpPr>
          <p:nvPr/>
        </p:nvSpPr>
        <p:spPr>
          <a:xfrm>
            <a:off x="1112108" y="1791891"/>
            <a:ext cx="9250899" cy="42791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endParaRPr lang="fr-FR" sz="2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F8738D-3205-2DCB-4944-6517620D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50" y="447312"/>
            <a:ext cx="11523133" cy="908050"/>
          </a:xfrm>
        </p:spPr>
        <p:txBody>
          <a:bodyPr/>
          <a:lstStyle/>
          <a:p>
            <a:r>
              <a:rPr lang="en-GB" dirty="0"/>
              <a:t>Non-conjugated polysaccharide vaccines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E98CB1-ABC1-53A2-EEBD-479800DD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56" y="1587138"/>
            <a:ext cx="10543117" cy="48235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From the 1970s-1980s</a:t>
            </a:r>
          </a:p>
          <a:p>
            <a:pPr>
              <a:lnSpc>
                <a:spcPct val="150000"/>
              </a:lnSpc>
            </a:pPr>
            <a:r>
              <a:rPr lang="fr-FR" dirty="0" err="1"/>
              <a:t>T-cell-independent</a:t>
            </a:r>
            <a:r>
              <a:rPr lang="fr-FR" dirty="0"/>
              <a:t> immune </a:t>
            </a:r>
            <a:r>
              <a:rPr lang="fr-FR" dirty="0" err="1"/>
              <a:t>response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fr-FR" dirty="0"/>
              <a:t>Limited </a:t>
            </a:r>
            <a:r>
              <a:rPr lang="fr-FR" dirty="0" err="1"/>
              <a:t>efficacy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Ineffective </a:t>
            </a:r>
            <a:r>
              <a:rPr lang="fr-FR" dirty="0" err="1"/>
              <a:t>before</a:t>
            </a:r>
            <a:r>
              <a:rPr lang="fr-FR" dirty="0"/>
              <a:t> the </a:t>
            </a:r>
            <a:r>
              <a:rPr lang="fr-FR" dirty="0" err="1"/>
              <a:t>age</a:t>
            </a:r>
            <a:r>
              <a:rPr lang="fr-FR" dirty="0"/>
              <a:t> of 2 </a:t>
            </a:r>
            <a:r>
              <a:rPr lang="fr-FR" dirty="0" err="1"/>
              <a:t>years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Not effective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carriage</a:t>
            </a:r>
            <a:r>
              <a:rPr lang="fr-FR" dirty="0"/>
              <a:t>, no </a:t>
            </a:r>
            <a:r>
              <a:rPr lang="fr-FR" dirty="0" err="1"/>
              <a:t>herd</a:t>
            </a:r>
            <a:r>
              <a:rPr lang="fr-FR" dirty="0"/>
              <a:t> </a:t>
            </a:r>
            <a:r>
              <a:rPr lang="fr-FR" dirty="0" err="1"/>
              <a:t>immunity</a:t>
            </a:r>
            <a:r>
              <a:rPr lang="fr-FR" dirty="0"/>
              <a:t>.</a:t>
            </a:r>
          </a:p>
          <a:p>
            <a:pPr>
              <a:lnSpc>
                <a:spcPct val="150000"/>
              </a:lnSpc>
            </a:pPr>
            <a:r>
              <a:rPr lang="fr-FR" dirty="0" err="1"/>
              <a:t>hyporesponsiveness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repeated</a:t>
            </a:r>
            <a:r>
              <a:rPr lang="fr-FR" dirty="0"/>
              <a:t> or </a:t>
            </a:r>
            <a:r>
              <a:rPr lang="fr-FR" dirty="0" err="1"/>
              <a:t>closely</a:t>
            </a:r>
            <a:r>
              <a:rPr lang="fr-FR" dirty="0"/>
              <a:t> </a:t>
            </a:r>
            <a:r>
              <a:rPr lang="fr-FR" dirty="0" err="1"/>
              <a:t>spaced</a:t>
            </a:r>
            <a:r>
              <a:rPr lang="fr-FR" dirty="0"/>
              <a:t> injections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17087"/>
      </p:ext>
    </p:extLst>
  </p:cSld>
  <p:clrMapOvr>
    <a:masterClrMapping/>
  </p:clrMapOvr>
  <p:transition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AC723-77CE-DEA1-D90E-0333A2AA6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3A8D59F7-3500-0495-1C25-BBF01EAC2DA8}"/>
              </a:ext>
            </a:extLst>
          </p:cNvPr>
          <p:cNvSpPr txBox="1">
            <a:spLocks/>
          </p:cNvSpPr>
          <p:nvPr/>
        </p:nvSpPr>
        <p:spPr>
          <a:xfrm>
            <a:off x="1112108" y="1791891"/>
            <a:ext cx="9250899" cy="42791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2B2F"/>
              </a:buClr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1B8D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4pPr>
            <a:lvl5pPr marL="2025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5pPr>
            <a:lvl6pPr marL="2482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6pPr>
            <a:lvl7pPr marL="2940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7pPr>
            <a:lvl8pPr marL="339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8pPr>
            <a:lvl9pPr marL="385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 Frutiger Roman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endParaRPr lang="fr-FR" sz="2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E760DE-C2F3-2442-8891-68E303AB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50" y="447312"/>
            <a:ext cx="11523133" cy="908050"/>
          </a:xfrm>
        </p:spPr>
        <p:txBody>
          <a:bodyPr/>
          <a:lstStyle/>
          <a:p>
            <a:r>
              <a:rPr lang="en-GB" dirty="0"/>
              <a:t>Conjugated polysaccharide vaccines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20B26-A3BB-B598-36EA-05CBEF9B6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56" y="1587138"/>
            <a:ext cx="10543117" cy="48235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1990s-today</a:t>
            </a:r>
          </a:p>
          <a:p>
            <a:pPr>
              <a:lnSpc>
                <a:spcPct val="150000"/>
              </a:lnSpc>
            </a:pPr>
            <a:r>
              <a:rPr lang="fr-FR" dirty="0"/>
              <a:t>Polysaccharide + carrier </a:t>
            </a:r>
            <a:r>
              <a:rPr lang="fr-FR" dirty="0" err="1"/>
              <a:t>protein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err="1"/>
              <a:t>T-cell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, immune memory</a:t>
            </a:r>
          </a:p>
          <a:p>
            <a:pPr>
              <a:lnSpc>
                <a:spcPct val="150000"/>
              </a:lnSpc>
            </a:pPr>
            <a:r>
              <a:rPr lang="fr-FR" dirty="0"/>
              <a:t>Booster </a:t>
            </a:r>
            <a:r>
              <a:rPr lang="fr-FR" dirty="0" err="1"/>
              <a:t>effect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fr-FR" dirty="0"/>
              <a:t>Effective </a:t>
            </a:r>
            <a:r>
              <a:rPr lang="fr-FR" dirty="0" err="1"/>
              <a:t>from</a:t>
            </a:r>
            <a:r>
              <a:rPr lang="fr-FR" dirty="0"/>
              <a:t> 6 </a:t>
            </a:r>
            <a:r>
              <a:rPr lang="fr-FR" dirty="0" err="1"/>
              <a:t>weeks</a:t>
            </a:r>
            <a:r>
              <a:rPr lang="fr-FR" dirty="0"/>
              <a:t> of </a:t>
            </a:r>
            <a:r>
              <a:rPr lang="fr-FR" dirty="0" err="1"/>
              <a:t>age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Reduction of </a:t>
            </a:r>
            <a:r>
              <a:rPr lang="fr-FR" dirty="0" err="1"/>
              <a:t>carriage</a:t>
            </a:r>
            <a:r>
              <a:rPr lang="fr-FR" dirty="0"/>
              <a:t> - </a:t>
            </a:r>
            <a:r>
              <a:rPr lang="fr-FR" dirty="0" err="1"/>
              <a:t>Herd</a:t>
            </a:r>
            <a:r>
              <a:rPr lang="fr-FR" dirty="0"/>
              <a:t> </a:t>
            </a:r>
            <a:r>
              <a:rPr lang="fr-FR" dirty="0" err="1"/>
              <a:t>immunity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781434"/>
      </p:ext>
    </p:extLst>
  </p:cSld>
  <p:clrMapOvr>
    <a:masterClrMapping/>
  </p:clrMapOvr>
  <p:transition advClick="0" advTm="5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iBNaW5pYXR1cmUiLz4NCgkJPHVpdGV4dCBuYW1lPSJUQUJfTk9URVMiIHZhbHVlPSJOb3RlcyIvPg0KCQk8dWl0ZXh0IG5hbWU9IlRBQl9TRUFSQ0giIHZhbHVlPSIgQ2hlcmNoZXI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Tm90ZXMgZGVzIGRpYXBvc2l0aXZ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jwvY29uZmlndXJhdGlvbj4NCg=="/>
  <p:tag name="MMPROD_UIDATA" val="&lt;database version=&quot;6.0&quot;&gt;&lt;object type=&quot;1&quot; unique_id=&quot;10001&quot;&gt;&lt;property id=&quot;20141&quot; value=&quot;Web_Pres7&quot;/&gt;&lt;property id=&quot;20148&quot; value=&quot;5&quot;/&gt;&lt;property id=&quot;20180&quot; value=&quot;1&quot;/&gt;&lt;property id=&quot;20181&quot; value=&quot;1&quot;/&gt;&lt;property id=&quot;20193&quot; value=&quot;-1&quot;/&gt;&lt;property id=&quot;20224&quot; value=&quot;C:\Documents and Settings\JL\Bureau\MesVaccins\Web-Pres_SMV&quot;/&gt;&lt;property id=&quot;20250&quot; value=&quot;0&quot;/&gt;&lt;property id=&quot;20251&quot; value=&quot;1&quot;/&gt;&lt;property id=&quot;20259&quot; value=&quot;0&quot;/&gt;&lt;object type=&quot;8&quot; unique_id=&quot;10695&quot;&gt;&lt;/object&gt;&lt;object type=&quot;2&quot; unique_id=&quot;10696&quot;&gt;&lt;object type=&quot;3&quot; unique_id=&quot;10697&quot;&gt;&lt;property id=&quot;20148&quot; value=&quot;5&quot;/&gt;&lt;property id=&quot;20300&quot; value=&quot;Diapositive 1 - &amp;quot;MesVaccins.net&amp;#x0D;&amp;#x0A;&amp;#x0D;&amp;#x0A;Personnalisation et aide à l’application des&amp;#x0D;&amp;#x0A;recommandations vaccinales &amp;quot;&quot;/&gt;&lt;property id=&quot;20303&quot; value=&quot;-1&quot;/&gt;&lt;property id=&quot;20307&quot; value=&quot;256&quot;/&gt;&lt;property id=&quot;20309&quot; value=&quot;-1&quot;/&gt;&lt;/object&gt;&lt;object type=&quot;3&quot; unique_id=&quot;11288&quot;&gt;&lt;property id=&quot;20148&quot; value=&quot;5&quot;/&gt;&lt;property id=&quot;20300&quot; value=&quot;Diapositive 7 - &amp;quot;MesVaccins.net : nouveau site Internet pour améliorer l’application des recommandations vaccinales&amp;quot;&quot;/&gt;&lt;property id=&quot;20303&quot; value=&quot;-1&quot;/&gt;&lt;property id=&quot;20307&quot; value=&quot;360&quot;/&gt;&lt;property id=&quot;20309&quot; value=&quot;-1&quot;/&gt;&lt;/object&gt;&lt;object type=&quot;3&quot; unique_id=&quot;11861&quot;&gt;&lt;property id=&quot;20148&quot; value=&quot;5&quot;/&gt;&lt;property id=&quot;20300&quot; value=&quot;Diapositive 2 - &amp;quot;Les recommandations vaccinales&amp;quot;&quot;/&gt;&lt;property id=&quot;20303&quot; value=&quot;-1&quot;/&gt;&lt;property id=&quot;20307&quot; value=&quot;363&quot;/&gt;&lt;property id=&quot;20309&quot; value=&quot;-1&quot;/&gt;&lt;/object&gt;&lt;object type=&quot;3&quot; unique_id=&quot;11862&quot;&gt;&lt;property id=&quot;20148&quot; value=&quot;5&quot;/&gt;&lt;property id=&quot;20300&quot; value=&quot;Diapositive 8 - &amp;quot;Outils de MesVaccins.net&amp;quot;&quot;/&gt;&lt;property id=&quot;20303&quot; value=&quot;-1&quot;/&gt;&lt;property id=&quot;20307&quot; value=&quot;362&quot;/&gt;&lt;property id=&quot;20309&quot; value=&quot;-1&quot;/&gt;&lt;/object&gt;&lt;object type=&quot;3&quot; unique_id=&quot;11992&quot;&gt;&lt;property id=&quot;20148&quot; value=&quot;5&quot;/&gt;&lt;property id=&quot;20300&quot; value=&quot;Diapositive 3 - &amp;quot;Adaptation continuelle…&amp;quot;&quot;/&gt;&lt;property id=&quot;20303&quot; value=&quot;-1&quot;/&gt;&lt;property id=&quot;20307&quot; value=&quot;364&quot;/&gt;&lt;property id=&quot;20309&quot; value=&quot;-1&quot;/&gt;&lt;/object&gt;&lt;object type=&quot;3&quot; unique_id=&quot;12346&quot;&gt;&lt;property id=&quot;20148&quot; value=&quot;5&quot;/&gt;&lt;property id=&quot;20300&quot; value=&quot;Diapositive 10 - &amp;quot;Règle n° 303 – Dernière mise à jour le 05/11/2009 par Isabelle Laville&amp;quot;&quot;/&gt;&lt;property id=&quot;20303&quot; value=&quot;-1&quot;/&gt;&lt;property id=&quot;20307&quot; value=&quot;365&quot;/&gt;&lt;property id=&quot;20309&quot; value=&quot;-1&quot;/&gt;&lt;/object&gt;&lt;object type=&quot;3&quot; unique_id=&quot;13270&quot;&gt;&lt;property id=&quot;20148&quot; value=&quot;5&quot;/&gt;&lt;property id=&quot;20300&quot; value=&quot;Diapositive 11 - &amp;quot;Règle : items de médecine des voyages&amp;quot;&quot;/&gt;&lt;property id=&quot;20303&quot; value=&quot;-1&quot;/&gt;&lt;property id=&quot;20307&quot; value=&quot;375&quot;/&gt;&lt;property id=&quot;20309&quot; value=&quot;-1&quot;/&gt;&lt;/object&gt;&lt;object type=&quot;3&quot; unique_id=&quot;13271&quot;&gt;&lt;property id=&quot;20148&quot; value=&quot;5&quot;/&gt;&lt;property id=&quot;20300&quot; value=&quot;Diapositive 12 - &amp;quot;Messages d’information dans les règles&amp;quot;&quot;/&gt;&lt;property id=&quot;20303&quot; value=&quot;-1&quot;/&gt;&lt;property id=&quot;20307&quot; value=&quot;377&quot;/&gt;&lt;property id=&quot;20309&quot; value=&quot;-1&quot;/&gt;&lt;/object&gt;&lt;object type=&quot;3&quot; unique_id=&quot;13487&quot;&gt;&lt;property id=&quot;20148&quot; value=&quot;5&quot;/&gt;&lt;property id=&quot;20300&quot; value=&quot;Diapositive 27&quot;/&gt;&lt;property id=&quot;20303&quot; value=&quot;-1&quot;/&gt;&lt;property id=&quot;20307&quot; value=&quot;378&quot;/&gt;&lt;property id=&quot;20309&quot; value=&quot;-1&quot;/&gt;&lt;/object&gt;&lt;object type=&quot;3&quot; unique_id=&quot;13488&quot;&gt;&lt;property id=&quot;20148&quot; value=&quot;5&quot;/&gt;&lt;property id=&quot;20300&quot; value=&quot;Diapositive 28 - &amp;quot;Carnet de vaccination électronique&amp;quot;&quot;/&gt;&lt;property id=&quot;20303&quot; value=&quot;-1&quot;/&gt;&lt;property id=&quot;20307&quot; value=&quot;379&quot;/&gt;&lt;property id=&quot;20309&quot; value=&quot;-1&quot;/&gt;&lt;/object&gt;&lt;object type=&quot;3&quot; unique_id=&quot;13637&quot;&gt;&lt;property id=&quot;20148&quot; value=&quot;5&quot;/&gt;&lt;property id=&quot;20300&quot; value=&quot;Diapositive 36 - &amp;quot;Fonctionnalités 2.0 de MesVaccins.net&amp;quot;&quot;/&gt;&lt;property id=&quot;20303&quot; value=&quot;-1&quot;/&gt;&lt;property id=&quot;20307&quot; value=&quot;381&quot;/&gt;&lt;property id=&quot;20309&quot; value=&quot;-1&quot;/&gt;&lt;/object&gt;&lt;object type=&quot;3&quot; unique_id=&quot;13638&quot;&gt;&lt;property id=&quot;20148&quot; value=&quot;5&quot;/&gt;&lt;property id=&quot;20300&quot; value=&quot;Diapositive 37 - &amp;quot;Modèle économique&amp;quot;&quot;/&gt;&lt;property id=&quot;20303&quot; value=&quot;-1&quot;/&gt;&lt;property id=&quot;20307&quot; value=&quot;383&quot;/&gt;&lt;property id=&quot;20309&quot; value=&quot;-1&quot;/&gt;&lt;/object&gt;&lt;object type=&quot;3&quot; unique_id=&quot;13639&quot;&gt;&lt;property id=&quot;20148&quot; value=&quot;5&quot;/&gt;&lt;property id=&quot;20300&quot; value=&quot;Diapositive 38 - &amp;quot;Soutien et partenariats&amp;quot;&quot;/&gt;&lt;property id=&quot;20303&quot; value=&quot;-1&quot;/&gt;&lt;property id=&quot;20307&quot; value=&quot;384&quot;/&gt;&lt;property id=&quot;20309&quot; value=&quot;-1&quot;/&gt;&lt;/object&gt;&lt;object type=&quot;3&quot; unique_id=&quot;13832&quot;&gt;&lt;property id=&quot;20148&quot; value=&quot;5&quot;/&gt;&lt;property id=&quot;20300&quot; value=&quot;Diapositive 26 - &amp;quot;Carnet de vaccination électronique&amp;quot;&quot;/&gt;&lt;property id=&quot;20303&quot; value=&quot;-1&quot;/&gt;&lt;property id=&quot;20307&quot; value=&quot;385&quot;/&gt;&lt;property id=&quot;20309&quot; value=&quot;-1&quot;/&gt;&lt;/object&gt;&lt;object type=&quot;3&quot; unique_id=&quot;14254&quot;&gt;&lt;property id=&quot;20148&quot; value=&quot;5&quot;/&gt;&lt;property id=&quot;20300&quot; value=&quot;Diapositive 14 - &amp;quot;Page d’accueil de MesVaccins.net&amp;quot;&quot;/&gt;&lt;property id=&quot;20303&quot; value=&quot;-1&quot;/&gt;&lt;property id=&quot;20307&quot; value=&quot;388&quot;/&gt;&lt;property id=&quot;20309&quot; value=&quot;-1&quot;/&gt;&lt;/object&gt;&lt;object type=&quot;3&quot; unique_id=&quot;14441&quot;&gt;&lt;property id=&quot;20148&quot; value=&quot;5&quot;/&gt;&lt;property id=&quot;20300&quot; value=&quot;Diapositive 18&quot;/&gt;&lt;property id=&quot;20303&quot; value=&quot;-1&quot;/&gt;&lt;property id=&quot;20307&quot; value=&quot;389&quot;/&gt;&lt;property id=&quot;20309&quot; value=&quot;-1&quot;/&gt;&lt;/object&gt;&lt;object type=&quot;3&quot; unique_id=&quot;15163&quot;&gt;&lt;property id=&quot;20148&quot; value=&quot;5&quot;/&gt;&lt;property id=&quot;20300&quot; value=&quot;Diapositive 9 - &amp;quot;Fonctionnement du système expert&amp;quot;&quot;/&gt;&lt;property id=&quot;20303&quot; value=&quot;-1&quot;/&gt;&lt;property id=&quot;20307&quot; value=&quot;396&quot;/&gt;&lt;property id=&quot;20309&quot; value=&quot;-1&quot;/&gt;&lt;/object&gt;&lt;object type=&quot;3&quot; unique_id=&quot;15169&quot;&gt;&lt;property id=&quot;20148&quot; value=&quot;5&quot;/&gt;&lt;property id=&quot;20300&quot; value=&quot;Diapositive 16 - &amp;quot;Préparer votre dossier de consultation de médecine des voyages&amp;quot;&quot;/&gt;&lt;property id=&quot;20303&quot; value=&quot;-1&quot;/&gt;&lt;property id=&quot;20307&quot; value=&quot;399&quot;/&gt;&lt;property id=&quot;20309&quot; value=&quot;-1&quot;/&gt;&lt;/object&gt;&lt;object type=&quot;3&quot; unique_id=&quot;15170&quot;&gt;&lt;property id=&quot;20148&quot; value=&quot;5&quot;/&gt;&lt;property id=&quot;20300&quot; value=&quot;Diapositive 15 - &amp;quot;Trouver le centre de vaccinations internationales le plus proche&amp;quot;&quot;/&gt;&lt;property id=&quot;20303&quot; value=&quot;-1&quot;/&gt;&lt;property id=&quot;20307&quot; value=&quot;398&quot;/&gt;&lt;property id=&quot;20309&quot; value=&quot;-1&quot;/&gt;&lt;/object&gt;&lt;object type=&quot;3&quot; unique_id=&quot;15171&quot;&gt;&lt;property id=&quot;20148&quot; value=&quot;5&quot;/&gt;&lt;property id=&quot;20300&quot; value=&quot;Diapositive 39 - &amp;quot;Conclusion : MesVaccins.net…&amp;quot;&quot;/&gt;&lt;property id=&quot;20303&quot; value=&quot;-1&quot;/&gt;&lt;property id=&quot;20307&quot; value=&quot;403&quot;/&gt;&lt;property id=&quot;20309&quot; value=&quot;-1&quot;/&gt;&lt;/object&gt;&lt;object type=&quot;3&quot; unique_id=&quot;16130&quot;&gt;&lt;property id=&quot;20148&quot; value=&quot;5&quot;/&gt;&lt;property id=&quot;20300&quot; value=&quot;Diapositive 19&quot;/&gt;&lt;property id=&quot;20303&quot; value=&quot;-1&quot;/&gt;&lt;property id=&quot;20307&quot; value=&quot;406&quot;/&gt;&lt;property id=&quot;20309&quot; value=&quot;-1&quot;/&gt;&lt;/object&gt;&lt;object type=&quot;3&quot; unique_id=&quot;16131&quot;&gt;&lt;property id=&quot;20148&quot; value=&quot;5&quot;/&gt;&lt;property id=&quot;20300&quot; value=&quot;Diapositive 20 - &amp;quot;Interface professionnels de santé&amp;quot;&quot;/&gt;&lt;property id=&quot;20303&quot; value=&quot;-1&quot;/&gt;&lt;property id=&quot;20307&quot; value=&quot;407&quot;/&gt;&lt;property id=&quot;20309&quot; value=&quot;-1&quot;/&gt;&lt;/object&gt;&lt;object type=&quot;3&quot; unique_id=&quot;16132&quot;&gt;&lt;property id=&quot;20148&quot; value=&quot;5&quot;/&gt;&lt;property id=&quot;20300&quot; value=&quot;Diapositive 21 - &amp;quot;Vaccins pour protéger contre les maladies sélectionnées dans un contexte déterminé&amp;quot;&quot;/&gt;&lt;property id=&quot;20303&quot; value=&quot;-1&quot;/&gt;&lt;property id=&quot;20307&quot; value=&quot;408&quot;/&gt;&lt;property id=&quot;20309&quot; value=&quot;-1&quot;/&gt;&lt;/object&gt;&lt;object type=&quot;3&quot; unique_id=&quot;16133&quot;&gt;&lt;property id=&quot;20148&quot; value=&quot;5&quot;/&gt;&lt;property id=&quot;20300&quot; value=&quot;Diapositive 22 - &amp;quot;Imprimer l’ordonnance&amp;quot;&quot;/&gt;&lt;property id=&quot;20303&quot; value=&quot;-1&quot;/&gt;&lt;property id=&quot;20307&quot; value=&quot;409&quot;/&gt;&lt;property id=&quot;20309&quot; value=&quot;-1&quot;/&gt;&lt;/object&gt;&lt;object type=&quot;3&quot; unique_id=&quot;16444&quot;&gt;&lt;property id=&quot;20148&quot; value=&quot;5&quot;/&gt;&lt;property id=&quot;20300&quot; value=&quot;Diapositive 23 - &amp;quot;Aider le médecin à informer le patient&amp;quot;&quot;/&gt;&lt;property id=&quot;20307&quot; value=&quot;411&quot;/&gt;&lt;property id=&quot;20309&quot; value=&quot;-1&quot;/&gt;&lt;/object&gt;&lt;object type=&quot;3&quot; unique_id=&quot;16620&quot;&gt;&lt;property id=&quot;20148&quot; value=&quot;5&quot;/&gt;&lt;property id=&quot;20300&quot; value=&quot;Diapositive 24 - &amp;quot;Infos et outils : documentation&amp;quot;&quot;/&gt;&lt;property id=&quot;20307&quot; value=&quot;413&quot;/&gt;&lt;property id=&quot;20309&quot; value=&quot;-1&quot;/&gt;&lt;/object&gt;&lt;object type=&quot;3&quot; unique_id=&quot;16621&quot;&gt;&lt;property id=&quot;20148&quot; value=&quot;5&quot;/&gt;&lt;property id=&quot;20300&quot; value=&quot;Diapositive 25 - &amp;quot;Infos et outils : sélecteur de vaccins&amp;quot;&quot;/&gt;&lt;property id=&quot;20307&quot; value=&quot;412&quot;/&gt;&lt;property id=&quot;20309&quot; value=&quot;-1&quot;/&gt;&lt;/object&gt;&lt;object type=&quot;3&quot; unique_id=&quot;16685&quot;&gt;&lt;property id=&quot;20148&quot; value=&quot;5&quot;/&gt;&lt;property id=&quot;20300&quot; value=&quot;Diapositive 4 - &amp;quot;État des lieux&amp;quot;&quot;/&gt;&lt;property id=&quot;20307&quot; value=&quot;414&quot;/&gt;&lt;/object&gt;&lt;object type=&quot;3&quot; unique_id=&quot;16951&quot;&gt;&lt;property id=&quot;20148&quot; value=&quot;5&quot;/&gt;&lt;property id=&quot;20300&quot; value=&quot;Diapositive 29 - &amp;quot;Logiciel - Formulaire&amp;quot;&quot;/&gt;&lt;property id=&quot;20307&quot; value=&quot;416&quot;/&gt;&lt;/object&gt;&lt;object type=&quot;3&quot; unique_id=&quot;16952&quot;&gt;&lt;property id=&quot;20148&quot; value=&quot;5&quot;/&gt;&lt;property id=&quot;20300&quot; value=&quot;Diapositive 32 - &amp;quot;Logiciel - Carnet de vaccination &amp;quot;&quot;/&gt;&lt;property id=&quot;20307&quot; value=&quot;417&quot;/&gt;&lt;/object&gt;&lt;object type=&quot;3&quot; unique_id=&quot;17479&quot;&gt;&lt;property id=&quot;20148&quot; value=&quot;5&quot;/&gt;&lt;property id=&quot;20300&quot; value=&quot;Diapositive 33 - &amp;quot;Vers la santé 2.0&amp;quot;&quot;/&gt;&lt;property id=&quot;20307&quot; value=&quot;422&quot;/&gt;&lt;/object&gt;&lt;object type=&quot;3&quot; unique_id=&quot;17480&quot;&gt;&lt;property id=&quot;20148&quot; value=&quot;5&quot;/&gt;&lt;property id=&quot;20300&quot; value=&quot;Diapositive 35 - &amp;quot;Améliorer la qualité des soins grâce au partage d’informations médicales&amp;quot;&quot;/&gt;&lt;property id=&quot;20307&quot; value=&quot;423&quot;/&gt;&lt;/object&gt;&lt;object type=&quot;3&quot; unique_id=&quot;18202&quot;&gt;&lt;property id=&quot;20148&quot; value=&quot;5&quot;/&gt;&lt;property id=&quot;20300&quot; value=&quot;Diapositive 6 - &amp;quot;Amélioration de l’application des recommandations vaccinales&amp;quot;&quot;/&gt;&lt;property id=&quot;20307&quot; value=&quot;435&quot;/&gt;&lt;/object&gt;&lt;object type=&quot;3&quot; unique_id=&quot;18206&quot;&gt;&lt;property id=&quot;20148&quot; value=&quot;5&quot;/&gt;&lt;property id=&quot;20300&quot; value=&quot;Diapositive 34 - &amp;quot;La technologie web 2.0&amp;quot;&quot;/&gt;&lt;property id=&quot;20307&quot; value=&quot;431&quot;/&gt;&lt;/object&gt;&lt;object type=&quot;3&quot; unique_id=&quot;18825&quot;&gt;&lt;property id=&quot;20148&quot; value=&quot;5&quot;/&gt;&lt;property id=&quot;20300&quot; value=&quot;Diapositive 5&quot;/&gt;&lt;property id=&quot;20307&quot; value=&quot;437&quot;/&gt;&lt;/object&gt;&lt;object type=&quot;3&quot; unique_id=&quot;19504&quot;&gt;&lt;property id=&quot;20148&quot; value=&quot;5&quot;/&gt;&lt;property id=&quot;20300&quot; value=&quot;Diapositive 13 - &amp;quot;Le 14 avril 2010&amp;quot;&quot;/&gt;&lt;property id=&quot;20307&quot; value=&quot;438&quot;/&gt;&lt;/object&gt;&lt;object type=&quot;3&quot; unique_id=&quot;19814&quot;&gt;&lt;property id=&quot;20148&quot; value=&quot;5&quot;/&gt;&lt;property id=&quot;20300&quot; value=&quot;Diapositive 17 - &amp;quot;www.medecine-des-voyages.net&amp;quot;&quot;/&gt;&lt;property id=&quot;20307&quot; value=&quot;439&quot;/&gt;&lt;/object&gt;&lt;object type=&quot;3&quot; unique_id=&quot;20362&quot;&gt;&lt;property id=&quot;20148&quot; value=&quot;5&quot;/&gt;&lt;property id=&quot;20300&quot; value=&quot;Diapositive 30&quot;/&gt;&lt;property id=&quot;20307&quot; value=&quot;440&quot;/&gt;&lt;/object&gt;&lt;object type=&quot;3&quot; unique_id=&quot;20363&quot;&gt;&lt;property id=&quot;20148&quot; value=&quot;5&quot;/&gt;&lt;property id=&quot;20300&quot; value=&quot;Diapositive 31&quot;/&gt;&lt;property id=&quot;20307&quot; value=&quot;441&quot;/&gt;&lt;/object&gt;&lt;/object&gt;&lt;object type=&quot;4&quot; unique_id=&quot;15582&quot;&gt;&lt;/object&gt;&lt;/object&gt;&lt;/database&gt;"/>
</p:tagLst>
</file>

<file path=ppt/theme/theme1.xml><?xml version="1.0" encoding="utf-8"?>
<a:theme xmlns:a="http://schemas.openxmlformats.org/drawingml/2006/main" name="Contents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160121-MesVaccins.net">
  <a:themeElements>
    <a:clrScheme name="Modèle par défau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charset="2"/>
          <a:buChar char="-"/>
          <a:tabLst/>
          <a:defRPr kumimoji="0" lang="fr-FR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991</Words>
  <Application>Microsoft Macintosh PowerPoint</Application>
  <PresentationFormat>Grand écran</PresentationFormat>
  <Paragraphs>199</Paragraphs>
  <Slides>22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22</vt:i4>
      </vt:variant>
    </vt:vector>
  </HeadingPairs>
  <TitlesOfParts>
    <vt:vector size="37" baseType="lpstr">
      <vt:lpstr>ＭＳ Ｐゴシック</vt:lpstr>
      <vt:lpstr>Arial</vt:lpstr>
      <vt:lpstr>R Frutiger Roman</vt:lpstr>
      <vt:lpstr>Symbol</vt:lpstr>
      <vt:lpstr>Times New Roman</vt:lpstr>
      <vt:lpstr>Wingdings</vt:lpstr>
      <vt:lpstr>Contents Slide Master</vt:lpstr>
      <vt:lpstr>Modèle par défaut</vt:lpstr>
      <vt:lpstr>1_Conception personnalisée</vt:lpstr>
      <vt:lpstr>Conception personnalisée</vt:lpstr>
      <vt:lpstr>20160121-MesVaccins.net</vt:lpstr>
      <vt:lpstr>2_Conception personnalisée</vt:lpstr>
      <vt:lpstr>3_Conception personnalisée</vt:lpstr>
      <vt:lpstr>4_Conception personnalisée</vt:lpstr>
      <vt:lpstr>5_Conception personnalisée</vt:lpstr>
      <vt:lpstr>Présentation PowerPoint</vt:lpstr>
      <vt:lpstr>Présentation PowerPoint</vt:lpstr>
      <vt:lpstr>Some Preliminary Reflections</vt:lpstr>
      <vt:lpstr>Anatomy of Neisseria meningtidis</vt:lpstr>
      <vt:lpstr>Présentation PowerPoint</vt:lpstr>
      <vt:lpstr>Présentation PowerPoint</vt:lpstr>
      <vt:lpstr>Meningococcal capsular vaccines</vt:lpstr>
      <vt:lpstr>Non-conjugated polysaccharide vaccines</vt:lpstr>
      <vt:lpstr>Conjugated polysaccharide vaccines</vt:lpstr>
      <vt:lpstr>Présentation PowerPoint</vt:lpstr>
      <vt:lpstr>Conjugate polysaccharide vaccines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Valence concept in NUVA: an operational objective</vt:lpstr>
      <vt:lpstr>Meningococcal A valence coding</vt:lpstr>
      <vt:lpstr>Meningococcal B valence coding</vt:lpstr>
      <vt:lpstr>Présentation PowerPoint</vt:lpstr>
      <vt:lpstr>Présentation PowerPoint</vt:lpstr>
      <vt:lpstr>Présentation PowerPoint</vt:lpstr>
    </vt:vector>
  </TitlesOfParts>
  <Company>CEB/SDT/ANB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Vergnaud G.</dc:creator>
  <cp:lastModifiedBy>jlkoeck</cp:lastModifiedBy>
  <cp:revision>88</cp:revision>
  <cp:lastPrinted>2017-03-09T19:07:18Z</cp:lastPrinted>
  <dcterms:created xsi:type="dcterms:W3CDTF">2016-06-02T07:48:42Z</dcterms:created>
  <dcterms:modified xsi:type="dcterms:W3CDTF">2026-02-11T15:38:57Z</dcterms:modified>
</cp:coreProperties>
</file>