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256" r:id="rId3"/>
    <p:sldId id="3461" r:id="rId4"/>
    <p:sldId id="3462" r:id="rId5"/>
    <p:sldId id="3481" r:id="rId6"/>
    <p:sldId id="3488" r:id="rId7"/>
    <p:sldId id="263" r:id="rId8"/>
    <p:sldId id="3489" r:id="rId9"/>
    <p:sldId id="3490" r:id="rId10"/>
    <p:sldId id="3491" r:id="rId11"/>
    <p:sldId id="3492" r:id="rId12"/>
    <p:sldId id="2145707284" r:id="rId13"/>
    <p:sldId id="2145707281" r:id="rId14"/>
    <p:sldId id="2145707277" r:id="rId15"/>
    <p:sldId id="2145707206" r:id="rId16"/>
    <p:sldId id="2145707204" r:id="rId17"/>
    <p:sldId id="2145707288" r:id="rId18"/>
    <p:sldId id="2145707289" r:id="rId19"/>
    <p:sldId id="35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EC916-17D3-A56F-09F2-A83B0C1DE6C9}" name="Nathan Bunker" initials="NB" userId="S::nbunker@immregistries.org::3a818436-2ac6-41ce-ab68-359f70705be3" providerId="AD"/>
  <p188:author id="{BA70ED78-5BE3-0EAD-8BBE-A5D4B0A8FD85}" name="Arias, Alejandra" initials="AA" userId="S::Alejandra.Arias@ct.gov::117c8a20-8a0f-436d-adf4-3303ac9021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B452"/>
    <a:srgbClr val="02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8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EFCF-DF2F-4B05-9785-75B1022EAB1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41FFB-5D58-4599-A3DE-10E5101616D5}">
      <dgm:prSet phldrT="[Text]" phldr="0"/>
      <dgm:spPr/>
      <dgm:t>
        <a:bodyPr/>
        <a:lstStyle/>
        <a:p>
          <a:r>
            <a:rPr lang="en-US" dirty="0"/>
            <a:t>Vocabulary / Terminology</a:t>
          </a:r>
        </a:p>
        <a:p>
          <a:r>
            <a:rPr lang="en-US" dirty="0"/>
            <a:t>  * Code systems</a:t>
          </a:r>
        </a:p>
        <a:p>
          <a:r>
            <a:rPr lang="en-US" dirty="0"/>
            <a:t>  * Value sets</a:t>
          </a:r>
        </a:p>
        <a:p>
          <a:r>
            <a:rPr lang="en-US" dirty="0"/>
            <a:t>  * Identifiers</a:t>
          </a:r>
        </a:p>
      </dgm:t>
    </dgm:pt>
    <dgm:pt modelId="{8F0F7DF0-DFDD-4BF6-A696-C764E7F17829}" type="parTrans" cxnId="{A578B948-A236-4961-BBDF-283641403D07}">
      <dgm:prSet/>
      <dgm:spPr/>
      <dgm:t>
        <a:bodyPr/>
        <a:lstStyle/>
        <a:p>
          <a:endParaRPr lang="en-US"/>
        </a:p>
      </dgm:t>
    </dgm:pt>
    <dgm:pt modelId="{D8B4D47D-BA70-4F63-B2B8-C832EE1880F0}" type="sibTrans" cxnId="{A578B948-A236-4961-BBDF-283641403D07}">
      <dgm:prSet/>
      <dgm:spPr/>
      <dgm:t>
        <a:bodyPr/>
        <a:lstStyle/>
        <a:p>
          <a:endParaRPr lang="en-US"/>
        </a:p>
      </dgm:t>
    </dgm:pt>
    <dgm:pt modelId="{11577B1A-F1D7-4291-BD36-FCF0C45FD998}">
      <dgm:prSet phldrT="[Text]" phldr="0"/>
      <dgm:spPr/>
      <dgm:t>
        <a:bodyPr/>
        <a:lstStyle/>
        <a:p>
          <a:r>
            <a:rPr lang="en-US" dirty="0"/>
            <a:t>Structure and Transport</a:t>
          </a:r>
        </a:p>
        <a:p>
          <a:r>
            <a:rPr lang="en-US" dirty="0"/>
            <a:t>* HL7 v2</a:t>
          </a:r>
        </a:p>
        <a:p>
          <a:r>
            <a:rPr lang="en-US" dirty="0"/>
            <a:t>* FHIR</a:t>
          </a:r>
        </a:p>
        <a:p>
          <a:r>
            <a:rPr lang="en-US" dirty="0"/>
            <a:t>* Profiles</a:t>
          </a:r>
        </a:p>
      </dgm:t>
    </dgm:pt>
    <dgm:pt modelId="{FFC9E94E-C0EB-490D-9418-728EB1E1D820}" type="parTrans" cxnId="{F0C51477-EA4C-4999-B0DA-8BF3782A83F1}">
      <dgm:prSet/>
      <dgm:spPr/>
      <dgm:t>
        <a:bodyPr/>
        <a:lstStyle/>
        <a:p>
          <a:endParaRPr lang="en-US"/>
        </a:p>
      </dgm:t>
    </dgm:pt>
    <dgm:pt modelId="{34F2F895-8665-439C-8D7C-E88A612B69AE}" type="sibTrans" cxnId="{F0C51477-EA4C-4999-B0DA-8BF3782A83F1}">
      <dgm:prSet/>
      <dgm:spPr/>
      <dgm:t>
        <a:bodyPr/>
        <a:lstStyle/>
        <a:p>
          <a:endParaRPr lang="en-US"/>
        </a:p>
      </dgm:t>
    </dgm:pt>
    <dgm:pt modelId="{A7BF8730-56F3-4DEE-B45C-3CA82A5E540E}" type="pres">
      <dgm:prSet presAssocID="{D0F3EFCF-DF2F-4B05-9785-75B1022EAB13}" presName="Name0" presStyleCnt="0">
        <dgm:presLayoutVars>
          <dgm:chMax val="2"/>
          <dgm:chPref val="2"/>
          <dgm:animLvl val="lvl"/>
        </dgm:presLayoutVars>
      </dgm:prSet>
      <dgm:spPr/>
    </dgm:pt>
    <dgm:pt modelId="{B39AEC74-2D22-49C3-BB57-EE17FF0657FE}" type="pres">
      <dgm:prSet presAssocID="{D0F3EFCF-DF2F-4B05-9785-75B1022EAB13}" presName="LeftText" presStyleLbl="revTx" presStyleIdx="0" presStyleCnt="0">
        <dgm:presLayoutVars>
          <dgm:bulletEnabled val="1"/>
        </dgm:presLayoutVars>
      </dgm:prSet>
      <dgm:spPr/>
    </dgm:pt>
    <dgm:pt modelId="{49C2B440-2595-4B51-AEE1-FDE2660CFC19}" type="pres">
      <dgm:prSet presAssocID="{D0F3EFCF-DF2F-4B05-9785-75B1022EAB13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036601A-2DEB-4D9A-A0E4-E707327838CF}" type="pres">
      <dgm:prSet presAssocID="{D0F3EFCF-DF2F-4B05-9785-75B1022EAB13}" presName="RightText" presStyleLbl="revTx" presStyleIdx="0" presStyleCnt="0">
        <dgm:presLayoutVars>
          <dgm:bulletEnabled val="1"/>
        </dgm:presLayoutVars>
      </dgm:prSet>
      <dgm:spPr/>
    </dgm:pt>
    <dgm:pt modelId="{F1055574-FD31-4FA9-873B-6996F19A9023}" type="pres">
      <dgm:prSet presAssocID="{D0F3EFCF-DF2F-4B05-9785-75B1022EAB13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AD77610C-CC01-467A-8F7E-87827C9420B4}" type="pres">
      <dgm:prSet presAssocID="{D0F3EFCF-DF2F-4B05-9785-75B1022EAB13}" presName="TopArrow" presStyleLbl="node1" presStyleIdx="0" presStyleCnt="2"/>
      <dgm:spPr/>
    </dgm:pt>
    <dgm:pt modelId="{323A87E1-CF18-425F-8FF6-A7E5318F95C4}" type="pres">
      <dgm:prSet presAssocID="{D0F3EFCF-DF2F-4B05-9785-75B1022EAB13}" presName="BottomArrow" presStyleLbl="node1" presStyleIdx="1" presStyleCnt="2"/>
      <dgm:spPr/>
    </dgm:pt>
  </dgm:ptLst>
  <dgm:cxnLst>
    <dgm:cxn modelId="{A578B948-A236-4961-BBDF-283641403D07}" srcId="{D0F3EFCF-DF2F-4B05-9785-75B1022EAB13}" destId="{54941FFB-5D58-4599-A3DE-10E5101616D5}" srcOrd="0" destOrd="0" parTransId="{8F0F7DF0-DFDD-4BF6-A696-C764E7F17829}" sibTransId="{D8B4D47D-BA70-4F63-B2B8-C832EE1880F0}"/>
    <dgm:cxn modelId="{F0C51477-EA4C-4999-B0DA-8BF3782A83F1}" srcId="{D0F3EFCF-DF2F-4B05-9785-75B1022EAB13}" destId="{11577B1A-F1D7-4291-BD36-FCF0C45FD998}" srcOrd="1" destOrd="0" parTransId="{FFC9E94E-C0EB-490D-9418-728EB1E1D820}" sibTransId="{34F2F895-8665-439C-8D7C-E88A612B69AE}"/>
    <dgm:cxn modelId="{9BD09999-31E5-4495-AC4F-4B12D3CB3479}" type="presOf" srcId="{D0F3EFCF-DF2F-4B05-9785-75B1022EAB13}" destId="{A7BF8730-56F3-4DEE-B45C-3CA82A5E540E}" srcOrd="0" destOrd="0" presId="urn:microsoft.com/office/officeart/2009/layout/ReverseList"/>
    <dgm:cxn modelId="{26CDCEC0-F5FC-4D7F-8092-D250B48A821B}" type="presOf" srcId="{54941FFB-5D58-4599-A3DE-10E5101616D5}" destId="{49C2B440-2595-4B51-AEE1-FDE2660CFC19}" srcOrd="1" destOrd="0" presId="urn:microsoft.com/office/officeart/2009/layout/ReverseList"/>
    <dgm:cxn modelId="{AD5642C1-7329-4308-93DB-8D1C22B4DF6D}" type="presOf" srcId="{54941FFB-5D58-4599-A3DE-10E5101616D5}" destId="{B39AEC74-2D22-49C3-BB57-EE17FF0657FE}" srcOrd="0" destOrd="0" presId="urn:microsoft.com/office/officeart/2009/layout/ReverseList"/>
    <dgm:cxn modelId="{501012DE-3075-4498-A368-68B8461D2202}" type="presOf" srcId="{11577B1A-F1D7-4291-BD36-FCF0C45FD998}" destId="{C036601A-2DEB-4D9A-A0E4-E707327838CF}" srcOrd="0" destOrd="0" presId="urn:microsoft.com/office/officeart/2009/layout/ReverseList"/>
    <dgm:cxn modelId="{97A1B1F0-0C2E-4479-B6EE-E304885C7FED}" type="presOf" srcId="{11577B1A-F1D7-4291-BD36-FCF0C45FD998}" destId="{F1055574-FD31-4FA9-873B-6996F19A9023}" srcOrd="1" destOrd="0" presId="urn:microsoft.com/office/officeart/2009/layout/ReverseList"/>
    <dgm:cxn modelId="{7701AEF4-A1D4-456A-89F2-02664F32C614}" type="presParOf" srcId="{A7BF8730-56F3-4DEE-B45C-3CA82A5E540E}" destId="{B39AEC74-2D22-49C3-BB57-EE17FF0657FE}" srcOrd="0" destOrd="0" presId="urn:microsoft.com/office/officeart/2009/layout/ReverseList"/>
    <dgm:cxn modelId="{362668C6-1F6C-4F58-91C0-16966F5E2F3F}" type="presParOf" srcId="{A7BF8730-56F3-4DEE-B45C-3CA82A5E540E}" destId="{49C2B440-2595-4B51-AEE1-FDE2660CFC19}" srcOrd="1" destOrd="0" presId="urn:microsoft.com/office/officeart/2009/layout/ReverseList"/>
    <dgm:cxn modelId="{45B1D65C-141B-4C90-A1BF-E3A9B1ADCEB6}" type="presParOf" srcId="{A7BF8730-56F3-4DEE-B45C-3CA82A5E540E}" destId="{C036601A-2DEB-4D9A-A0E4-E707327838CF}" srcOrd="2" destOrd="0" presId="urn:microsoft.com/office/officeart/2009/layout/ReverseList"/>
    <dgm:cxn modelId="{DDF9933A-878D-4A52-BDC4-39207187E153}" type="presParOf" srcId="{A7BF8730-56F3-4DEE-B45C-3CA82A5E540E}" destId="{F1055574-FD31-4FA9-873B-6996F19A9023}" srcOrd="3" destOrd="0" presId="urn:microsoft.com/office/officeart/2009/layout/ReverseList"/>
    <dgm:cxn modelId="{61169E46-DF38-414D-8E41-E33C48BF5D49}" type="presParOf" srcId="{A7BF8730-56F3-4DEE-B45C-3CA82A5E540E}" destId="{AD77610C-CC01-467A-8F7E-87827C9420B4}" srcOrd="4" destOrd="0" presId="urn:microsoft.com/office/officeart/2009/layout/ReverseList"/>
    <dgm:cxn modelId="{5C85A055-26CE-4F63-A158-B415682D7323}" type="presParOf" srcId="{A7BF8730-56F3-4DEE-B45C-3CA82A5E540E}" destId="{323A87E1-CF18-425F-8FF6-A7E5318F95C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DB215-B6D3-401D-B8DD-6FE99EA144F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0AACA-9347-4F32-92F9-768A8B9957C6}">
      <dgm:prSet phldrT="[Text]"/>
      <dgm:spPr/>
      <dgm:t>
        <a:bodyPr/>
        <a:lstStyle/>
        <a:p>
          <a:r>
            <a:rPr lang="en-US" dirty="0"/>
            <a:t>Vocabulary / Terminology</a:t>
          </a:r>
        </a:p>
        <a:p>
          <a:r>
            <a:rPr lang="en-US" dirty="0"/>
            <a:t>- Code systems - </a:t>
          </a:r>
        </a:p>
        <a:p>
          <a:r>
            <a:rPr lang="en-US" dirty="0"/>
            <a:t>- Value sets -</a:t>
          </a:r>
        </a:p>
        <a:p>
          <a:r>
            <a:rPr lang="en-US" dirty="0"/>
            <a:t>- Identifiers -</a:t>
          </a:r>
        </a:p>
      </dgm:t>
    </dgm:pt>
    <dgm:pt modelId="{A5CDDED6-0E1C-49DB-A7D5-BBEF781C8E2E}" type="parTrans" cxnId="{046EB1A8-6FF9-48BB-8BBF-84E5CA9916B8}">
      <dgm:prSet/>
      <dgm:spPr/>
      <dgm:t>
        <a:bodyPr/>
        <a:lstStyle/>
        <a:p>
          <a:endParaRPr lang="en-US"/>
        </a:p>
      </dgm:t>
    </dgm:pt>
    <dgm:pt modelId="{1C4F82E8-111F-4FC3-90A2-FE9647354158}" type="sibTrans" cxnId="{046EB1A8-6FF9-48BB-8BBF-84E5CA9916B8}">
      <dgm:prSet/>
      <dgm:spPr/>
      <dgm:t>
        <a:bodyPr/>
        <a:lstStyle/>
        <a:p>
          <a:endParaRPr lang="en-US"/>
        </a:p>
      </dgm:t>
    </dgm:pt>
    <dgm:pt modelId="{9622E7FE-6F1E-4519-9CC5-86E5549A3297}">
      <dgm:prSet phldrT="[Text]"/>
      <dgm:spPr/>
      <dgm:t>
        <a:bodyPr/>
        <a:lstStyle/>
        <a:p>
          <a:r>
            <a:rPr lang="en-US" dirty="0"/>
            <a:t>Structure and Transport</a:t>
          </a:r>
        </a:p>
        <a:p>
          <a:r>
            <a:rPr lang="en-US" dirty="0"/>
            <a:t>- HL7 v2 -</a:t>
          </a:r>
        </a:p>
        <a:p>
          <a:r>
            <a:rPr lang="en-US" dirty="0"/>
            <a:t>- FHIR -</a:t>
          </a:r>
        </a:p>
        <a:p>
          <a:r>
            <a:rPr lang="en-US" dirty="0"/>
            <a:t>- Profiles -</a:t>
          </a:r>
        </a:p>
      </dgm:t>
    </dgm:pt>
    <dgm:pt modelId="{D391F200-0782-4E07-ADDB-FA54B64601BE}" type="parTrans" cxnId="{8C42C39D-9197-43BB-A352-8851332611A5}">
      <dgm:prSet/>
      <dgm:spPr/>
      <dgm:t>
        <a:bodyPr/>
        <a:lstStyle/>
        <a:p>
          <a:endParaRPr lang="en-US"/>
        </a:p>
      </dgm:t>
    </dgm:pt>
    <dgm:pt modelId="{73A23944-49FA-46AC-BAB3-69E7614E361A}" type="sibTrans" cxnId="{8C42C39D-9197-43BB-A352-8851332611A5}">
      <dgm:prSet/>
      <dgm:spPr/>
      <dgm:t>
        <a:bodyPr/>
        <a:lstStyle/>
        <a:p>
          <a:endParaRPr lang="en-US"/>
        </a:p>
      </dgm:t>
    </dgm:pt>
    <dgm:pt modelId="{1F5D3940-6693-47E2-A9B3-D3DE6061F894}" type="pres">
      <dgm:prSet presAssocID="{FD4DB215-B6D3-401D-B8DD-6FE99EA144FA}" presName="compositeShape" presStyleCnt="0">
        <dgm:presLayoutVars>
          <dgm:chMax val="2"/>
          <dgm:dir/>
          <dgm:resizeHandles val="exact"/>
        </dgm:presLayoutVars>
      </dgm:prSet>
      <dgm:spPr/>
    </dgm:pt>
    <dgm:pt modelId="{9AE74537-DC7D-4330-8172-F4BDD73A88B0}" type="pres">
      <dgm:prSet presAssocID="{FD4DB215-B6D3-401D-B8DD-6FE99EA144FA}" presName="ribbon" presStyleLbl="node1" presStyleIdx="0" presStyleCnt="1"/>
      <dgm:spPr/>
    </dgm:pt>
    <dgm:pt modelId="{83B95629-6C48-4C52-9D0B-68E18CB2C352}" type="pres">
      <dgm:prSet presAssocID="{FD4DB215-B6D3-401D-B8DD-6FE99EA144F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4897F71-1513-44F9-85DF-9E805D881971}" type="pres">
      <dgm:prSet presAssocID="{FD4DB215-B6D3-401D-B8DD-6FE99EA144F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57EAB22-36D3-4A5B-86C1-2B6D1405850C}" type="presOf" srcId="{9622E7FE-6F1E-4519-9CC5-86E5549A3297}" destId="{94897F71-1513-44F9-85DF-9E805D881971}" srcOrd="0" destOrd="0" presId="urn:microsoft.com/office/officeart/2005/8/layout/arrow6"/>
    <dgm:cxn modelId="{BA8E098F-BC5A-4DD4-BEA8-70BD886D3532}" type="presOf" srcId="{FD4DB215-B6D3-401D-B8DD-6FE99EA144FA}" destId="{1F5D3940-6693-47E2-A9B3-D3DE6061F894}" srcOrd="0" destOrd="0" presId="urn:microsoft.com/office/officeart/2005/8/layout/arrow6"/>
    <dgm:cxn modelId="{8C42C39D-9197-43BB-A352-8851332611A5}" srcId="{FD4DB215-B6D3-401D-B8DD-6FE99EA144FA}" destId="{9622E7FE-6F1E-4519-9CC5-86E5549A3297}" srcOrd="1" destOrd="0" parTransId="{D391F200-0782-4E07-ADDB-FA54B64601BE}" sibTransId="{73A23944-49FA-46AC-BAB3-69E7614E361A}"/>
    <dgm:cxn modelId="{046EB1A8-6FF9-48BB-8BBF-84E5CA9916B8}" srcId="{FD4DB215-B6D3-401D-B8DD-6FE99EA144FA}" destId="{C3C0AACA-9347-4F32-92F9-768A8B9957C6}" srcOrd="0" destOrd="0" parTransId="{A5CDDED6-0E1C-49DB-A7D5-BBEF781C8E2E}" sibTransId="{1C4F82E8-111F-4FC3-90A2-FE9647354158}"/>
    <dgm:cxn modelId="{73043EF6-D27B-48C7-B3DB-E8A178ED2FA4}" type="presOf" srcId="{C3C0AACA-9347-4F32-92F9-768A8B9957C6}" destId="{83B95629-6C48-4C52-9D0B-68E18CB2C352}" srcOrd="0" destOrd="0" presId="urn:microsoft.com/office/officeart/2005/8/layout/arrow6"/>
    <dgm:cxn modelId="{CA0820B3-6DA9-467F-9C6D-D865893834D3}" type="presParOf" srcId="{1F5D3940-6693-47E2-A9B3-D3DE6061F894}" destId="{9AE74537-DC7D-4330-8172-F4BDD73A88B0}" srcOrd="0" destOrd="0" presId="urn:microsoft.com/office/officeart/2005/8/layout/arrow6"/>
    <dgm:cxn modelId="{DE1C541B-97D8-4B4E-A306-5413049B2AFC}" type="presParOf" srcId="{1F5D3940-6693-47E2-A9B3-D3DE6061F894}" destId="{83B95629-6C48-4C52-9D0B-68E18CB2C352}" srcOrd="1" destOrd="0" presId="urn:microsoft.com/office/officeart/2005/8/layout/arrow6"/>
    <dgm:cxn modelId="{7DB7CEFD-FACF-4F19-A2A6-3D446301C253}" type="presParOf" srcId="{1F5D3940-6693-47E2-A9B3-D3DE6061F894}" destId="{94897F71-1513-44F9-85DF-9E805D88197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924A8-8386-439C-A7F0-E9833473A3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0C165-1DBB-4BEC-89F4-BCEF78048D2D}">
      <dgm:prSet phldrT="[Text]" phldr="0"/>
      <dgm:spPr/>
      <dgm:t>
        <a:bodyPr/>
        <a:lstStyle/>
        <a:p>
          <a:r>
            <a:rPr lang="en-US" dirty="0"/>
            <a:t>Looking to Modernize Immunization Standards</a:t>
          </a:r>
        </a:p>
      </dgm:t>
    </dgm:pt>
    <dgm:pt modelId="{8B3B146F-CB97-4E65-9D5B-9A06DD6F9153}" type="parTrans" cxnId="{CAFDD6EA-A233-43C3-905D-7EEEF394A330}">
      <dgm:prSet/>
      <dgm:spPr/>
      <dgm:t>
        <a:bodyPr/>
        <a:lstStyle/>
        <a:p>
          <a:endParaRPr lang="en-US"/>
        </a:p>
      </dgm:t>
    </dgm:pt>
    <dgm:pt modelId="{02087672-2E6A-42F8-AC0C-75ADA7ED3DAC}" type="sibTrans" cxnId="{CAFDD6EA-A233-43C3-905D-7EEEF394A330}">
      <dgm:prSet/>
      <dgm:spPr/>
      <dgm:t>
        <a:bodyPr/>
        <a:lstStyle/>
        <a:p>
          <a:endParaRPr lang="en-US"/>
        </a:p>
      </dgm:t>
    </dgm:pt>
    <dgm:pt modelId="{279745CE-F7C9-42A9-802D-FF1549C0F009}">
      <dgm:prSet phldrT="[Text]" phldr="0"/>
      <dgm:spPr/>
      <dgm:t>
        <a:bodyPr/>
        <a:lstStyle/>
        <a:p>
          <a:r>
            <a:rPr lang="en-US" dirty="0"/>
            <a:t>Vaccine Coding is Critical – Where are the experts?</a:t>
          </a:r>
        </a:p>
      </dgm:t>
    </dgm:pt>
    <dgm:pt modelId="{A48EEECA-0878-45F0-89DB-92010D19F830}" type="parTrans" cxnId="{D5BF8EB5-7E10-4B33-A6A2-CAE64B27A8FE}">
      <dgm:prSet/>
      <dgm:spPr/>
      <dgm:t>
        <a:bodyPr/>
        <a:lstStyle/>
        <a:p>
          <a:endParaRPr lang="en-US"/>
        </a:p>
      </dgm:t>
    </dgm:pt>
    <dgm:pt modelId="{4302DD62-6B57-430B-9E2D-B5BFBD119FA7}" type="sibTrans" cxnId="{D5BF8EB5-7E10-4B33-A6A2-CAE64B27A8FE}">
      <dgm:prSet/>
      <dgm:spPr/>
      <dgm:t>
        <a:bodyPr/>
        <a:lstStyle/>
        <a:p>
          <a:endParaRPr lang="en-US"/>
        </a:p>
      </dgm:t>
    </dgm:pt>
    <dgm:pt modelId="{BA87AA0B-DFD6-42E6-9BBD-7A94FA0763BF}">
      <dgm:prSet phldrT="[Text]" phldr="0"/>
      <dgm:spPr/>
      <dgm:t>
        <a:bodyPr/>
        <a:lstStyle/>
        <a:p>
          <a:r>
            <a:rPr lang="en-US" dirty="0"/>
            <a:t>NUVA &amp; IVC </a:t>
          </a:r>
          <a:br>
            <a:rPr lang="en-US" dirty="0"/>
          </a:br>
          <a:r>
            <a:rPr lang="en-US" dirty="0"/>
            <a:t>Fill the Gap</a:t>
          </a:r>
        </a:p>
      </dgm:t>
    </dgm:pt>
    <dgm:pt modelId="{A43CF129-E129-4CA4-B3BF-E750492D2AB0}" type="parTrans" cxnId="{2602A779-A032-458B-85BC-3619150F5D42}">
      <dgm:prSet/>
      <dgm:spPr/>
      <dgm:t>
        <a:bodyPr/>
        <a:lstStyle/>
        <a:p>
          <a:endParaRPr lang="en-US"/>
        </a:p>
      </dgm:t>
    </dgm:pt>
    <dgm:pt modelId="{D7C3149C-71F5-4E8A-8FC2-6C035090FF75}" type="sibTrans" cxnId="{2602A779-A032-458B-85BC-3619150F5D42}">
      <dgm:prSet/>
      <dgm:spPr/>
      <dgm:t>
        <a:bodyPr/>
        <a:lstStyle/>
        <a:p>
          <a:endParaRPr lang="en-US"/>
        </a:p>
      </dgm:t>
    </dgm:pt>
    <dgm:pt modelId="{D36DD06C-8FB2-4D60-9C7E-FFAF62CA6897}" type="pres">
      <dgm:prSet presAssocID="{5D3924A8-8386-439C-A7F0-E9833473A3CF}" presName="CompostProcess" presStyleCnt="0">
        <dgm:presLayoutVars>
          <dgm:dir/>
          <dgm:resizeHandles val="exact"/>
        </dgm:presLayoutVars>
      </dgm:prSet>
      <dgm:spPr/>
    </dgm:pt>
    <dgm:pt modelId="{CEFE8440-A27D-49CC-A178-A041AB861E8E}" type="pres">
      <dgm:prSet presAssocID="{5D3924A8-8386-439C-A7F0-E9833473A3CF}" presName="arrow" presStyleLbl="bgShp" presStyleIdx="0" presStyleCnt="1"/>
      <dgm:spPr/>
    </dgm:pt>
    <dgm:pt modelId="{C1C8D4E9-EF04-4D41-8D6E-5F6AC2FD328A}" type="pres">
      <dgm:prSet presAssocID="{5D3924A8-8386-439C-A7F0-E9833473A3CF}" presName="linearProcess" presStyleCnt="0"/>
      <dgm:spPr/>
    </dgm:pt>
    <dgm:pt modelId="{C895F576-65FD-4CD1-B3F5-5A4B6640D9B8}" type="pres">
      <dgm:prSet presAssocID="{C7C0C165-1DBB-4BEC-89F4-BCEF78048D2D}" presName="textNode" presStyleLbl="node1" presStyleIdx="0" presStyleCnt="3">
        <dgm:presLayoutVars>
          <dgm:bulletEnabled val="1"/>
        </dgm:presLayoutVars>
      </dgm:prSet>
      <dgm:spPr/>
    </dgm:pt>
    <dgm:pt modelId="{C411705F-A79D-4157-8023-6AF3D3CEA387}" type="pres">
      <dgm:prSet presAssocID="{02087672-2E6A-42F8-AC0C-75ADA7ED3DAC}" presName="sibTrans" presStyleCnt="0"/>
      <dgm:spPr/>
    </dgm:pt>
    <dgm:pt modelId="{96A142C3-2A67-41B6-92B9-A609C88FC799}" type="pres">
      <dgm:prSet presAssocID="{279745CE-F7C9-42A9-802D-FF1549C0F009}" presName="textNode" presStyleLbl="node1" presStyleIdx="1" presStyleCnt="3">
        <dgm:presLayoutVars>
          <dgm:bulletEnabled val="1"/>
        </dgm:presLayoutVars>
      </dgm:prSet>
      <dgm:spPr/>
    </dgm:pt>
    <dgm:pt modelId="{91D0F667-0EF5-42DF-AF0F-C98523B06C53}" type="pres">
      <dgm:prSet presAssocID="{4302DD62-6B57-430B-9E2D-B5BFBD119FA7}" presName="sibTrans" presStyleCnt="0"/>
      <dgm:spPr/>
    </dgm:pt>
    <dgm:pt modelId="{5E3765BA-506D-4564-94D8-B975F5C6AF21}" type="pres">
      <dgm:prSet presAssocID="{BA87AA0B-DFD6-42E6-9BBD-7A94FA0763B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C10312-7CF3-45E7-9C01-F711B5F1EDC8}" type="presOf" srcId="{279745CE-F7C9-42A9-802D-FF1549C0F009}" destId="{96A142C3-2A67-41B6-92B9-A609C88FC799}" srcOrd="0" destOrd="0" presId="urn:microsoft.com/office/officeart/2005/8/layout/hProcess9"/>
    <dgm:cxn modelId="{A217AA68-B2CA-4E78-AD6F-15E0C15B3458}" type="presOf" srcId="{5D3924A8-8386-439C-A7F0-E9833473A3CF}" destId="{D36DD06C-8FB2-4D60-9C7E-FFAF62CA6897}" srcOrd="0" destOrd="0" presId="urn:microsoft.com/office/officeart/2005/8/layout/hProcess9"/>
    <dgm:cxn modelId="{2602A779-A032-458B-85BC-3619150F5D42}" srcId="{5D3924A8-8386-439C-A7F0-E9833473A3CF}" destId="{BA87AA0B-DFD6-42E6-9BBD-7A94FA0763BF}" srcOrd="2" destOrd="0" parTransId="{A43CF129-E129-4CA4-B3BF-E750492D2AB0}" sibTransId="{D7C3149C-71F5-4E8A-8FC2-6C035090FF75}"/>
    <dgm:cxn modelId="{5923047E-7897-4451-9BFA-6AEF3DD75B9A}" type="presOf" srcId="{BA87AA0B-DFD6-42E6-9BBD-7A94FA0763BF}" destId="{5E3765BA-506D-4564-94D8-B975F5C6AF21}" srcOrd="0" destOrd="0" presId="urn:microsoft.com/office/officeart/2005/8/layout/hProcess9"/>
    <dgm:cxn modelId="{7F46CD97-2AFB-4EB2-96A5-2A96DD1469BD}" type="presOf" srcId="{C7C0C165-1DBB-4BEC-89F4-BCEF78048D2D}" destId="{C895F576-65FD-4CD1-B3F5-5A4B6640D9B8}" srcOrd="0" destOrd="0" presId="urn:microsoft.com/office/officeart/2005/8/layout/hProcess9"/>
    <dgm:cxn modelId="{D5BF8EB5-7E10-4B33-A6A2-CAE64B27A8FE}" srcId="{5D3924A8-8386-439C-A7F0-E9833473A3CF}" destId="{279745CE-F7C9-42A9-802D-FF1549C0F009}" srcOrd="1" destOrd="0" parTransId="{A48EEECA-0878-45F0-89DB-92010D19F830}" sibTransId="{4302DD62-6B57-430B-9E2D-B5BFBD119FA7}"/>
    <dgm:cxn modelId="{CAFDD6EA-A233-43C3-905D-7EEEF394A330}" srcId="{5D3924A8-8386-439C-A7F0-E9833473A3CF}" destId="{C7C0C165-1DBB-4BEC-89F4-BCEF78048D2D}" srcOrd="0" destOrd="0" parTransId="{8B3B146F-CB97-4E65-9D5B-9A06DD6F9153}" sibTransId="{02087672-2E6A-42F8-AC0C-75ADA7ED3DAC}"/>
    <dgm:cxn modelId="{98746E5D-709E-418B-AD77-446FA7158EA1}" type="presParOf" srcId="{D36DD06C-8FB2-4D60-9C7E-FFAF62CA6897}" destId="{CEFE8440-A27D-49CC-A178-A041AB861E8E}" srcOrd="0" destOrd="0" presId="urn:microsoft.com/office/officeart/2005/8/layout/hProcess9"/>
    <dgm:cxn modelId="{43F1A8B7-4CB0-479C-9A97-5DB9303D1791}" type="presParOf" srcId="{D36DD06C-8FB2-4D60-9C7E-FFAF62CA6897}" destId="{C1C8D4E9-EF04-4D41-8D6E-5F6AC2FD328A}" srcOrd="1" destOrd="0" presId="urn:microsoft.com/office/officeart/2005/8/layout/hProcess9"/>
    <dgm:cxn modelId="{1DB78BB2-1801-456F-8EA1-80D937F762A6}" type="presParOf" srcId="{C1C8D4E9-EF04-4D41-8D6E-5F6AC2FD328A}" destId="{C895F576-65FD-4CD1-B3F5-5A4B6640D9B8}" srcOrd="0" destOrd="0" presId="urn:microsoft.com/office/officeart/2005/8/layout/hProcess9"/>
    <dgm:cxn modelId="{F2B47D1A-18BE-44A2-9B23-95C625D55F0E}" type="presParOf" srcId="{C1C8D4E9-EF04-4D41-8D6E-5F6AC2FD328A}" destId="{C411705F-A79D-4157-8023-6AF3D3CEA387}" srcOrd="1" destOrd="0" presId="urn:microsoft.com/office/officeart/2005/8/layout/hProcess9"/>
    <dgm:cxn modelId="{0A2DE0A2-C54C-49D2-AC03-22513281B7E3}" type="presParOf" srcId="{C1C8D4E9-EF04-4D41-8D6E-5F6AC2FD328A}" destId="{96A142C3-2A67-41B6-92B9-A609C88FC799}" srcOrd="2" destOrd="0" presId="urn:microsoft.com/office/officeart/2005/8/layout/hProcess9"/>
    <dgm:cxn modelId="{46C73877-C18C-4C58-B3A8-56438B628352}" type="presParOf" srcId="{C1C8D4E9-EF04-4D41-8D6E-5F6AC2FD328A}" destId="{91D0F667-0EF5-42DF-AF0F-C98523B06C53}" srcOrd="3" destOrd="0" presId="urn:microsoft.com/office/officeart/2005/8/layout/hProcess9"/>
    <dgm:cxn modelId="{D85CFAD2-6A2C-4579-AB60-31E8D7D3512C}" type="presParOf" srcId="{C1C8D4E9-EF04-4D41-8D6E-5F6AC2FD328A}" destId="{5E3765BA-506D-4564-94D8-B975F5C6AF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2B440-2595-4B51-AEE1-FDE2660CFC19}">
      <dsp:nvSpPr>
        <dsp:cNvPr id="0" name=""/>
        <dsp:cNvSpPr/>
      </dsp:nvSpPr>
      <dsp:spPr>
        <a:xfrm rot="16200000">
          <a:off x="-317241" y="1584612"/>
          <a:ext cx="3355446" cy="20505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Vocabulary / Terminology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* Code systems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* Value sets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* Identifiers</a:t>
          </a:r>
        </a:p>
      </dsp:txBody>
      <dsp:txXfrm rot="5400000">
        <a:off x="435332" y="1032273"/>
        <a:ext cx="1950416" cy="3155212"/>
      </dsp:txXfrm>
    </dsp:sp>
    <dsp:sp modelId="{F1055574-FD31-4FA9-873B-6996F19A9023}">
      <dsp:nvSpPr>
        <dsp:cNvPr id="0" name=""/>
        <dsp:cNvSpPr/>
      </dsp:nvSpPr>
      <dsp:spPr>
        <a:xfrm rot="5400000">
          <a:off x="1826403" y="1584612"/>
          <a:ext cx="3355446" cy="20505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Structure and Transport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* HL7 v2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* FHIR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* Profiles</a:t>
          </a:r>
        </a:p>
      </dsp:txBody>
      <dsp:txXfrm rot="-5400000">
        <a:off x="2478860" y="1032273"/>
        <a:ext cx="1950416" cy="3155212"/>
      </dsp:txXfrm>
    </dsp:sp>
    <dsp:sp modelId="{AD77610C-CC01-467A-8F7E-87827C9420B4}">
      <dsp:nvSpPr>
        <dsp:cNvPr id="0" name=""/>
        <dsp:cNvSpPr/>
      </dsp:nvSpPr>
      <dsp:spPr>
        <a:xfrm>
          <a:off x="1360272" y="0"/>
          <a:ext cx="2143644" cy="214354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A87E1-CF18-425F-8FF6-A7E5318F95C4}">
      <dsp:nvSpPr>
        <dsp:cNvPr id="0" name=""/>
        <dsp:cNvSpPr/>
      </dsp:nvSpPr>
      <dsp:spPr>
        <a:xfrm rot="10800000">
          <a:off x="1360272" y="3075695"/>
          <a:ext cx="2143644" cy="214354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74537-DC7D-4330-8172-F4BDD73A88B0}">
      <dsp:nvSpPr>
        <dsp:cNvPr id="0" name=""/>
        <dsp:cNvSpPr/>
      </dsp:nvSpPr>
      <dsp:spPr>
        <a:xfrm>
          <a:off x="989012" y="0"/>
          <a:ext cx="8913812" cy="356552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95629-6C48-4C52-9D0B-68E18CB2C352}">
      <dsp:nvSpPr>
        <dsp:cNvPr id="0" name=""/>
        <dsp:cNvSpPr/>
      </dsp:nvSpPr>
      <dsp:spPr>
        <a:xfrm>
          <a:off x="2058669" y="623966"/>
          <a:ext cx="2941558" cy="17471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Vocabulary / Terminology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Code systems -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Value sets 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Identifiers -</a:t>
          </a:r>
        </a:p>
      </dsp:txBody>
      <dsp:txXfrm>
        <a:off x="2058669" y="623966"/>
        <a:ext cx="2941558" cy="1747107"/>
      </dsp:txXfrm>
    </dsp:sp>
    <dsp:sp modelId="{94897F71-1513-44F9-85DF-9E805D881971}">
      <dsp:nvSpPr>
        <dsp:cNvPr id="0" name=""/>
        <dsp:cNvSpPr/>
      </dsp:nvSpPr>
      <dsp:spPr>
        <a:xfrm>
          <a:off x="5445918" y="1194450"/>
          <a:ext cx="3476386" cy="17471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Structure and Transport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HL7 v2 -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FHIR 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Profiles -</a:t>
          </a:r>
        </a:p>
      </dsp:txBody>
      <dsp:txXfrm>
        <a:off x="5445918" y="1194450"/>
        <a:ext cx="3476386" cy="174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E8440-A27D-49CC-A178-A041AB861E8E}">
      <dsp:nvSpPr>
        <dsp:cNvPr id="0" name=""/>
        <dsp:cNvSpPr/>
      </dsp:nvSpPr>
      <dsp:spPr>
        <a:xfrm>
          <a:off x="816887" y="0"/>
          <a:ext cx="9258061" cy="35655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5F576-65FD-4CD1-B3F5-5A4B6640D9B8}">
      <dsp:nvSpPr>
        <dsp:cNvPr id="0" name=""/>
        <dsp:cNvSpPr/>
      </dsp:nvSpPr>
      <dsp:spPr>
        <a:xfrm>
          <a:off x="11700" y="1069657"/>
          <a:ext cx="3505810" cy="1426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Looking to Modernize Immunization Standards</a:t>
          </a:r>
        </a:p>
      </dsp:txBody>
      <dsp:txXfrm>
        <a:off x="81322" y="1139279"/>
        <a:ext cx="3366566" cy="1286966"/>
      </dsp:txXfrm>
    </dsp:sp>
    <dsp:sp modelId="{96A142C3-2A67-41B6-92B9-A609C88FC799}">
      <dsp:nvSpPr>
        <dsp:cNvPr id="0" name=""/>
        <dsp:cNvSpPr/>
      </dsp:nvSpPr>
      <dsp:spPr>
        <a:xfrm>
          <a:off x="3693013" y="1069657"/>
          <a:ext cx="3505810" cy="1426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Vaccine Coding is Critical – Where are the experts?</a:t>
          </a:r>
        </a:p>
      </dsp:txBody>
      <dsp:txXfrm>
        <a:off x="3762635" y="1139279"/>
        <a:ext cx="3366566" cy="1286966"/>
      </dsp:txXfrm>
    </dsp:sp>
    <dsp:sp modelId="{5E3765BA-506D-4564-94D8-B975F5C6AF21}">
      <dsp:nvSpPr>
        <dsp:cNvPr id="0" name=""/>
        <dsp:cNvSpPr/>
      </dsp:nvSpPr>
      <dsp:spPr>
        <a:xfrm>
          <a:off x="7374326" y="1069657"/>
          <a:ext cx="3505810" cy="1426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NUVA &amp; IVC </a:t>
          </a:r>
          <a:br>
            <a:rPr lang="en-US" sz="2600" kern="1200" dirty="0"/>
          </a:br>
          <a:r>
            <a:rPr lang="en-US" sz="2600" kern="1200" dirty="0"/>
            <a:t>Fill the Gap</a:t>
          </a:r>
        </a:p>
      </dsp:txBody>
      <dsp:txXfrm>
        <a:off x="7443948" y="1139279"/>
        <a:ext cx="3366566" cy="128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4B533-8B82-1B6E-19ED-907AE13E9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F5547-B931-F292-58B9-3E44CBE66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1105-DD45-4D4E-B469-9CB524AB3422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A3BC-3561-D031-36C8-8B194E987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54164-BD0E-4E72-B52F-E469751A0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1958-89B1-443E-97F0-48D2D83D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6FA0-6D44-446C-9327-16D66EC567E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7A25-CC8B-47A3-B56E-87CADF15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97F63-4947-0CD5-3426-69676EC7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DCE24-22B7-08A4-1502-53F1812D0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7D155-324D-3241-F6CA-1D74BD20D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2CD73-DACF-B6D1-F47F-D6A9912D8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563F7-5698-4BE8-813A-64487646BB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Open with </a:t>
            </a:r>
            <a:r>
              <a:rPr lang="en-US" b="1" i="1"/>
              <a:t>their</a:t>
            </a:r>
            <a:r>
              <a:rPr lang="en-US" b="1"/>
              <a:t> problem (2–3 minutes)</a:t>
            </a:r>
          </a:p>
          <a:p>
            <a:r>
              <a:rPr lang="en-US" b="1"/>
              <a:t>Purpose:</a:t>
            </a:r>
            <a:r>
              <a:rPr lang="en-US"/>
              <a:t> Signal you heard them correctly.</a:t>
            </a:r>
          </a:p>
          <a:p>
            <a:r>
              <a:rPr lang="en-US" b="1"/>
              <a:t>Say, succinctly: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Nevada asked how to report </a:t>
            </a:r>
            <a:r>
              <a:rPr lang="en-US" b="1"/>
              <a:t>maternal RSV vaccination status during pregnancy</a:t>
            </a:r>
            <a:r>
              <a:rPr lang="en-US"/>
              <a:t> when sending a newborn birth-dose Hep 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motivation is </a:t>
            </a:r>
            <a:r>
              <a:rPr lang="en-US" b="1"/>
              <a:t>forecast accuracy</a:t>
            </a:r>
            <a:r>
              <a:rPr lang="en-US"/>
              <a:t> (RSV </a:t>
            </a:r>
            <a:r>
              <a:rPr lang="en-US" err="1"/>
              <a:t>mAb</a:t>
            </a:r>
            <a:r>
              <a:rPr lang="en-US"/>
              <a:t> recommendations), not record-keeping for the mother.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HL7 v2 today has </a:t>
            </a:r>
            <a:r>
              <a:rPr lang="en-US" b="1"/>
              <a:t>no standard way to represent non-vaccine conditions</a:t>
            </a:r>
            <a:r>
              <a:rPr lang="en-US"/>
              <a:t> that affect immunization recommendations.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That forced the question: </a:t>
            </a:r>
            <a:r>
              <a:rPr lang="en-US" i="1"/>
              <a:t>do we solve RSV specifically, or the class of problems this represents?</a:t>
            </a:r>
            <a:endParaRPr lang="en-US"/>
          </a:p>
          <a:p>
            <a:r>
              <a:rPr lang="en-US"/>
              <a:t>Stop there. No details. No blame.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563F7-5698-4BE8-813A-64487646BB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9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563F7-5698-4BE8-813A-64487646BB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2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F676CC0-B6CC-ACA0-4D1B-2E8477BE0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19536" y="-1282148"/>
            <a:ext cx="6407082" cy="8879250"/>
            <a:chOff x="0" y="0"/>
            <a:chExt cx="3230879" cy="447751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71885F9-4534-DC07-8FB0-D0FF525E6FEA}"/>
                </a:ext>
              </a:extLst>
            </p:cNvPr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893A09B-C46F-3BF0-47AD-43657705F0B9}"/>
                </a:ext>
              </a:extLst>
            </p:cNvPr>
            <p:cNvSpPr/>
            <p:nvPr/>
          </p:nvSpPr>
          <p:spPr>
            <a:xfrm flipH="1">
              <a:off x="26513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944759" y="3209045"/>
                  </a:moveTo>
                  <a:cubicBezTo>
                    <a:pt x="962510" y="3125350"/>
                    <a:pt x="970537" y="3041472"/>
                    <a:pt x="954621" y="2956701"/>
                  </a:cubicBezTo>
                  <a:cubicBezTo>
                    <a:pt x="904942" y="2692083"/>
                    <a:pt x="610089" y="2525080"/>
                    <a:pt x="438026" y="2347165"/>
                  </a:cubicBezTo>
                  <a:cubicBezTo>
                    <a:pt x="136237" y="2035119"/>
                    <a:pt x="0" y="1571340"/>
                    <a:pt x="85075" y="1145649"/>
                  </a:cubicBezTo>
                  <a:cubicBezTo>
                    <a:pt x="170150" y="719956"/>
                    <a:pt x="474174" y="344166"/>
                    <a:pt x="872715" y="172082"/>
                  </a:cubicBezTo>
                  <a:cubicBezTo>
                    <a:pt x="1271257" y="0"/>
                    <a:pt x="1753254" y="36399"/>
                    <a:pt x="2121432" y="266385"/>
                  </a:cubicBezTo>
                  <a:cubicBezTo>
                    <a:pt x="2452428" y="473146"/>
                    <a:pt x="2679861" y="816601"/>
                    <a:pt x="2817762" y="1181695"/>
                  </a:cubicBezTo>
                  <a:cubicBezTo>
                    <a:pt x="2955662" y="1546790"/>
                    <a:pt x="3012585" y="1936581"/>
                    <a:pt x="3068608" y="2322809"/>
                  </a:cubicBezTo>
                  <a:cubicBezTo>
                    <a:pt x="3125635" y="2715948"/>
                    <a:pt x="3179243" y="3135087"/>
                    <a:pt x="3012587" y="3495690"/>
                  </a:cubicBezTo>
                  <a:cubicBezTo>
                    <a:pt x="2817998" y="3916734"/>
                    <a:pt x="2367431" y="4157209"/>
                    <a:pt x="1925126" y="4296871"/>
                  </a:cubicBezTo>
                  <a:cubicBezTo>
                    <a:pt x="1706164" y="4366010"/>
                    <a:pt x="1464372" y="4416994"/>
                    <a:pt x="1251111" y="4331881"/>
                  </a:cubicBezTo>
                  <a:cubicBezTo>
                    <a:pt x="1049948" y="4251595"/>
                    <a:pt x="908383" y="4057760"/>
                    <a:pt x="852518" y="3848482"/>
                  </a:cubicBezTo>
                  <a:cubicBezTo>
                    <a:pt x="793923" y="3628956"/>
                    <a:pt x="900106" y="3419580"/>
                    <a:pt x="944759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111695" r="-3846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837" y="206911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837" y="3157477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05EF2E7-2F80-7A4A-33B5-928806F9E0CD}"/>
              </a:ext>
            </a:extLst>
          </p:cNvPr>
          <p:cNvSpPr/>
          <p:nvPr userDrawn="1"/>
        </p:nvSpPr>
        <p:spPr>
          <a:xfrm>
            <a:off x="640080" y="-216158"/>
            <a:ext cx="2090546" cy="1863213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7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BBA1970-6973-A38D-E239-60B7ABF4C143}"/>
              </a:ext>
            </a:extLst>
          </p:cNvPr>
          <p:cNvSpPr/>
          <p:nvPr userDrawn="1"/>
        </p:nvSpPr>
        <p:spPr>
          <a:xfrm rot="145708">
            <a:off x="-2144809" y="5501027"/>
            <a:ext cx="15470644" cy="1029675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0"/>
                </a:moveTo>
                <a:lnTo>
                  <a:pt x="21984173" y="0"/>
                </a:lnTo>
                <a:lnTo>
                  <a:pt x="21984173" y="1896135"/>
                </a:lnTo>
                <a:lnTo>
                  <a:pt x="0" y="1896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B995117-101E-88F3-7639-7A63D408CF35}"/>
              </a:ext>
            </a:extLst>
          </p:cNvPr>
          <p:cNvSpPr/>
          <p:nvPr userDrawn="1"/>
        </p:nvSpPr>
        <p:spPr>
          <a:xfrm rot="80784" flipV="1">
            <a:off x="-694791" y="6369506"/>
            <a:ext cx="12570608" cy="829156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1896135"/>
                </a:moveTo>
                <a:lnTo>
                  <a:pt x="21984174" y="1896135"/>
                </a:lnTo>
                <a:lnTo>
                  <a:pt x="21984174" y="0"/>
                </a:lnTo>
                <a:lnTo>
                  <a:pt x="0" y="0"/>
                </a:lnTo>
                <a:lnTo>
                  <a:pt x="0" y="1896135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9C6DED8-BAB6-6F25-3D76-DF96F964B163}"/>
              </a:ext>
            </a:extLst>
          </p:cNvPr>
          <p:cNvSpPr/>
          <p:nvPr userDrawn="1"/>
        </p:nvSpPr>
        <p:spPr>
          <a:xfrm flipH="1" flipV="1">
            <a:off x="1019274" y="6119714"/>
            <a:ext cx="11496695" cy="1328740"/>
          </a:xfrm>
          <a:custGeom>
            <a:avLst/>
            <a:gdLst/>
            <a:ahLst/>
            <a:cxnLst/>
            <a:rect l="l" t="t" r="r" b="b"/>
            <a:pathLst>
              <a:path w="19317561" h="1666140">
                <a:moveTo>
                  <a:pt x="19317561" y="1666139"/>
                </a:moveTo>
                <a:lnTo>
                  <a:pt x="0" y="1666139"/>
                </a:lnTo>
                <a:lnTo>
                  <a:pt x="0" y="0"/>
                </a:lnTo>
                <a:lnTo>
                  <a:pt x="19317561" y="0"/>
                </a:lnTo>
                <a:lnTo>
                  <a:pt x="19317561" y="1666139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84B1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3B452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8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0284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5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13B4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ECEB2-0AFC-0CEF-0728-3A6E8B1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C7721-79F6-33B9-5A62-69C203E7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2329-06D9-E53B-3928-7DCE86D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6E8A-618A-47B6-926A-F61D1C2906B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D1354-83D7-2039-8B34-52C2E63C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F5F9-718A-FB8E-DA6E-AF9EE54A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DFA0-F9CE-4830-94AC-1C7F46D9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736823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EA35333-4943-AB9E-BC08-BF8A0AAD44C9}"/>
              </a:ext>
            </a:extLst>
          </p:cNvPr>
          <p:cNvSpPr/>
          <p:nvPr userDrawn="1"/>
        </p:nvSpPr>
        <p:spPr>
          <a:xfrm>
            <a:off x="198782" y="5574778"/>
            <a:ext cx="1272209" cy="1249707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0" r:id="rId3"/>
    <p:sldLayoutId id="2147483666" r:id="rId4"/>
    <p:sldLayoutId id="2147483672" r:id="rId5"/>
    <p:sldLayoutId id="2147483668" r:id="rId6"/>
    <p:sldLayoutId id="2147483673" r:id="rId7"/>
    <p:sldLayoutId id="2147483678" r:id="rId8"/>
    <p:sldLayoutId id="2147483691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EF448B-E4E3-44D5-8D52-3831DABE9B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0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99889-8B4D-8E00-E694-D312356B2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 (IVC) Initiative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24EBDE-F0E6-170D-9936-9D4FEFF4A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11 March 2026</a:t>
            </a:r>
          </a:p>
          <a:p>
            <a:br>
              <a:rPr lang="en-US" dirty="0"/>
            </a:br>
            <a:r>
              <a:rPr lang="en-US" dirty="0"/>
              <a:t>Meningococcal</a:t>
            </a:r>
          </a:p>
        </p:txBody>
      </p:sp>
    </p:spTree>
    <p:extLst>
      <p:ext uri="{BB962C8B-B14F-4D97-AF65-F5344CB8AC3E}">
        <p14:creationId xmlns:p14="http://schemas.microsoft.com/office/powerpoint/2010/main" val="472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7251-5B49-B374-A36D-B50BAEF3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NUVA Solves and Important Vocabulary Gap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7D6D5C-3CCB-464B-405D-351CE08CF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485533"/>
              </p:ext>
            </p:extLst>
          </p:nvPr>
        </p:nvGraphicFramePr>
        <p:xfrm>
          <a:off x="639763" y="1736725"/>
          <a:ext cx="10891837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84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CEB76-5A87-0016-E4F1-CEFE4B14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3F429-6C1F-6D27-102B-EDA98825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09" y="773644"/>
            <a:ext cx="11286278" cy="47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4F8EB-B72F-8200-C29A-2503DEAB7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B71A-865B-F6FC-33A4-F38D5BAB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ImmDS</a:t>
            </a:r>
            <a:r>
              <a:rPr lang="en-US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3A44-004B-8A79-C0AE-97B66EBDA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4459"/>
            <a:ext cx="4163458" cy="4042504"/>
          </a:xfrm>
        </p:spPr>
        <p:txBody>
          <a:bodyPr/>
          <a:lstStyle/>
          <a:p>
            <a:r>
              <a:rPr lang="en-US" dirty="0"/>
              <a:t>Adding concept of Contextual Conditions</a:t>
            </a:r>
          </a:p>
          <a:p>
            <a:r>
              <a:rPr lang="en-US" dirty="0"/>
              <a:t>Basic workflow stays the same</a:t>
            </a:r>
          </a:p>
          <a:p>
            <a:r>
              <a:rPr lang="en-US" dirty="0"/>
              <a:t>Not specifying</a:t>
            </a:r>
          </a:p>
          <a:p>
            <a:pPr lvl="1"/>
            <a:r>
              <a:rPr lang="en-US" dirty="0"/>
              <a:t>Internal CDS logic</a:t>
            </a:r>
          </a:p>
          <a:p>
            <a:pPr lvl="1"/>
            <a:r>
              <a:rPr lang="en-US" dirty="0"/>
              <a:t>UI or workflow of health system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7C03D-EFA9-4527-BB4D-BF8D8C19E115}"/>
              </a:ext>
            </a:extLst>
          </p:cNvPr>
          <p:cNvSpPr/>
          <p:nvPr/>
        </p:nvSpPr>
        <p:spPr>
          <a:xfrm>
            <a:off x="10117701" y="2208482"/>
            <a:ext cx="1571896" cy="33059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CDS Engine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34B9E15-9CB1-775A-E9CD-C4F889F3AA7F}"/>
              </a:ext>
            </a:extLst>
          </p:cNvPr>
          <p:cNvSpPr/>
          <p:nvPr/>
        </p:nvSpPr>
        <p:spPr>
          <a:xfrm>
            <a:off x="7258471" y="2255076"/>
            <a:ext cx="2640529" cy="64443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 of Birth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6E158B-20A4-7160-5D87-9AB7161788DE}"/>
              </a:ext>
            </a:extLst>
          </p:cNvPr>
          <p:cNvSpPr/>
          <p:nvPr/>
        </p:nvSpPr>
        <p:spPr>
          <a:xfrm>
            <a:off x="7258470" y="2988272"/>
            <a:ext cx="2640530" cy="64443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Immunizations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844E7D-9F99-BD11-4887-A609A30A9C58}"/>
              </a:ext>
            </a:extLst>
          </p:cNvPr>
          <p:cNvSpPr/>
          <p:nvPr/>
        </p:nvSpPr>
        <p:spPr>
          <a:xfrm flipH="1">
            <a:off x="7413314" y="4752491"/>
            <a:ext cx="2498768" cy="64443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0FC049-597C-AB65-65CA-A95B21B4411C}"/>
              </a:ext>
            </a:extLst>
          </p:cNvPr>
          <p:cNvSpPr/>
          <p:nvPr/>
        </p:nvSpPr>
        <p:spPr>
          <a:xfrm>
            <a:off x="5480957" y="2134459"/>
            <a:ext cx="1571896" cy="3379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 System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8D1915D-5505-F6E8-F2A7-DB2D3F531EB8}"/>
              </a:ext>
            </a:extLst>
          </p:cNvPr>
          <p:cNvSpPr/>
          <p:nvPr/>
        </p:nvSpPr>
        <p:spPr>
          <a:xfrm>
            <a:off x="7413314" y="3632707"/>
            <a:ext cx="2202800" cy="111978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Conditions</a:t>
            </a:r>
          </a:p>
        </p:txBody>
      </p:sp>
    </p:spTree>
    <p:extLst>
      <p:ext uri="{BB962C8B-B14F-4D97-AF65-F5344CB8AC3E}">
        <p14:creationId xmlns:p14="http://schemas.microsoft.com/office/powerpoint/2010/main" val="155158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0433-78FA-6AC0-ED3A-3D71F45AB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62552-54F5-9347-EBF0-F5A6B7BA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26D56-7F50-640B-2111-20649BDED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Come from expert statements</a:t>
            </a:r>
          </a:p>
          <a:p>
            <a:pPr lvl="1"/>
            <a:r>
              <a:rPr lang="en-US" dirty="0"/>
              <a:t>Pregnant</a:t>
            </a:r>
          </a:p>
          <a:p>
            <a:pPr lvl="1"/>
            <a:r>
              <a:rPr lang="en-US" dirty="0"/>
              <a:t>Severely Immunocompromised</a:t>
            </a:r>
          </a:p>
          <a:p>
            <a:r>
              <a:rPr lang="en-US" dirty="0"/>
              <a:t>Why we made this choice</a:t>
            </a:r>
          </a:p>
          <a:p>
            <a:pPr lvl="1"/>
            <a:r>
              <a:rPr lang="en-US" dirty="0"/>
              <a:t>Simplifies CDS engine logic</a:t>
            </a:r>
          </a:p>
          <a:p>
            <a:pPr lvl="1"/>
            <a:r>
              <a:rPr lang="en-US" dirty="0"/>
              <a:t>Aligns directly with expert language</a:t>
            </a:r>
          </a:p>
          <a:p>
            <a:pPr lvl="1"/>
            <a:r>
              <a:rPr lang="en-US" dirty="0"/>
              <a:t>Avoids over-sharing of clinical data</a:t>
            </a:r>
          </a:p>
          <a:p>
            <a:r>
              <a:rPr lang="en-US" dirty="0"/>
              <a:t>Tradeoff</a:t>
            </a:r>
          </a:p>
          <a:p>
            <a:pPr lvl="1"/>
            <a:r>
              <a:rPr lang="en-US" dirty="0"/>
              <a:t>CDS engines become simpler</a:t>
            </a:r>
          </a:p>
          <a:p>
            <a:pPr lvl="1"/>
            <a:r>
              <a:rPr lang="en-US" dirty="0"/>
              <a:t>Calling systems must determine conditions</a:t>
            </a:r>
          </a:p>
        </p:txBody>
      </p:sp>
    </p:spTree>
    <p:extLst>
      <p:ext uri="{BB962C8B-B14F-4D97-AF65-F5344CB8AC3E}">
        <p14:creationId xmlns:p14="http://schemas.microsoft.com/office/powerpoint/2010/main" val="211770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6E797-8A20-43A6-5D13-404CEEEB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RSV Vaccination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8B788-462C-E05B-1629-1457E1B5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800" cy="4351338"/>
          </a:xfrm>
        </p:spPr>
        <p:txBody>
          <a:bodyPr/>
          <a:lstStyle/>
          <a:p>
            <a:r>
              <a:rPr lang="en-US" dirty="0"/>
              <a:t>If mother gets RSV vaccine while pregnant</a:t>
            </a:r>
          </a:p>
          <a:p>
            <a:pPr lvl="1"/>
            <a:r>
              <a:rPr lang="en-US" dirty="0"/>
              <a:t>Baby does not need RSV antibody (</a:t>
            </a:r>
            <a:r>
              <a:rPr lang="en-US" dirty="0" err="1"/>
              <a:t>nirsevimab</a:t>
            </a:r>
            <a:r>
              <a:rPr lang="en-US" dirty="0"/>
              <a:t> or </a:t>
            </a:r>
            <a:r>
              <a:rPr lang="en-US" dirty="0" err="1"/>
              <a:t>clesrovimab</a:t>
            </a:r>
            <a:r>
              <a:rPr lang="en-US" dirty="0"/>
              <a:t>)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RSV vaccine documented on mother’s record not baby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5B4D7A-91D6-C6B2-8094-9CCCF87C6386}"/>
              </a:ext>
            </a:extLst>
          </p:cNvPr>
          <p:cNvSpPr/>
          <p:nvPr/>
        </p:nvSpPr>
        <p:spPr>
          <a:xfrm rot="1232372">
            <a:off x="6527884" y="3008582"/>
            <a:ext cx="45464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4985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39EE20-90DC-C86D-C1D5-4B1921F7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0" y="1186143"/>
            <a:ext cx="2604985" cy="4485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558321-E6CE-9FED-6D84-0C5E7C9A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3014"/>
          <a:stretch>
            <a:fillRect/>
          </a:stretch>
        </p:blipFill>
        <p:spPr>
          <a:xfrm>
            <a:off x="4559455" y="1186143"/>
            <a:ext cx="7327900" cy="4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847361-C44B-BB89-599F-A2B90D4D3772}"/>
              </a:ext>
            </a:extLst>
          </p:cNvPr>
          <p:cNvCxnSpPr>
            <a:cxnSpLocks/>
          </p:cNvCxnSpPr>
          <p:nvPr/>
        </p:nvCxnSpPr>
        <p:spPr>
          <a:xfrm flipV="1">
            <a:off x="3258905" y="3730345"/>
            <a:ext cx="1300550" cy="11430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F20318-E19D-AD24-EE44-47B56F44E8DF}"/>
              </a:ext>
            </a:extLst>
          </p:cNvPr>
          <p:cNvSpPr txBox="1"/>
          <p:nvPr/>
        </p:nvSpPr>
        <p:spPr>
          <a:xfrm>
            <a:off x="943955" y="534988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U.S. – </a:t>
            </a:r>
            <a:r>
              <a:rPr lang="en-US" sz="2800" b="1" dirty="0" err="1"/>
              <a:t>CDSi</a:t>
            </a:r>
            <a:endParaRPr 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E967A9-484C-8D9C-6677-8267BF491BA2}"/>
              </a:ext>
            </a:extLst>
          </p:cNvPr>
          <p:cNvSpPr txBox="1"/>
          <p:nvPr/>
        </p:nvSpPr>
        <p:spPr>
          <a:xfrm>
            <a:off x="6253154" y="534988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French – Mes </a:t>
            </a:r>
            <a:r>
              <a:rPr lang="en-US" sz="2800" b="1" dirty="0" err="1"/>
              <a:t>Vaccins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323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558B-57B3-76B2-1F0D-70E58B32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A472-F394-5700-D3EE-D3F8D3AA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1611"/>
            <a:ext cx="10515600" cy="3625352"/>
          </a:xfrm>
        </p:spPr>
        <p:txBody>
          <a:bodyPr>
            <a:normAutofit/>
          </a:bodyPr>
          <a:lstStyle/>
          <a:p>
            <a:r>
              <a:rPr lang="en-US"/>
              <a:t>OBX-3.1 = Observation from </a:t>
            </a:r>
            <a:r>
              <a:rPr lang="en-US" err="1"/>
              <a:t>CDSi</a:t>
            </a:r>
            <a:endParaRPr lang="en-US"/>
          </a:p>
          <a:p>
            <a:r>
              <a:rPr lang="en-US"/>
              <a:t>OBX-3.3 = Code table identifies </a:t>
            </a:r>
            <a:r>
              <a:rPr lang="en-US" err="1"/>
              <a:t>CDSi</a:t>
            </a:r>
            <a:r>
              <a:rPr lang="en-US"/>
              <a:t> project</a:t>
            </a:r>
          </a:p>
          <a:p>
            <a:r>
              <a:rPr lang="en-US"/>
              <a:t>OBX-5 = Yes </a:t>
            </a:r>
          </a:p>
          <a:p>
            <a:pPr lvl="1"/>
            <a:r>
              <a:rPr lang="en-US"/>
              <a:t>Could also be No</a:t>
            </a:r>
          </a:p>
          <a:p>
            <a:pPr lvl="1"/>
            <a:r>
              <a:rPr lang="en-US"/>
              <a:t>Do not send OBX if not known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6CCB1-3281-A54D-7E40-83E42D3BC193}"/>
              </a:ext>
            </a:extLst>
          </p:cNvPr>
          <p:cNvSpPr txBox="1"/>
          <p:nvPr/>
        </p:nvSpPr>
        <p:spPr>
          <a:xfrm>
            <a:off x="838201" y="1690688"/>
            <a:ext cx="82709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OBX|1|ID|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278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^Birth mother received RSV vaccine during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pregnancy^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://ivci.org/cc/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usa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/cdc-cdsi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|1|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Y^Yes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^HL70136||||||F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3B03B-A20E-0866-17BE-7CEBAE01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20" y="365125"/>
            <a:ext cx="2604985" cy="4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B16A-1046-116B-EBF1-9D8C4663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Role for IVC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C974-F05A-1184-2000-D18CD079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 code sets and organize code systems</a:t>
            </a:r>
          </a:p>
          <a:p>
            <a:r>
              <a:rPr lang="en-US" dirty="0"/>
              <a:t>Scoped to those that support</a:t>
            </a:r>
          </a:p>
          <a:p>
            <a:pPr lvl="1"/>
            <a:r>
              <a:rPr lang="en-US" dirty="0"/>
              <a:t>Recording immunization history</a:t>
            </a:r>
          </a:p>
          <a:p>
            <a:pPr lvl="1"/>
            <a:r>
              <a:rPr lang="en-US" dirty="0"/>
              <a:t>Evaluating and recommending vaccinations (CDS)</a:t>
            </a:r>
          </a:p>
          <a:p>
            <a:pPr lvl="1"/>
            <a:r>
              <a:rPr lang="en-US" dirty="0"/>
              <a:t>Supporting proper administration and use of vaccines</a:t>
            </a:r>
          </a:p>
          <a:p>
            <a:r>
              <a:rPr lang="en-US" dirty="0"/>
              <a:t>Does this sound like a good direction?</a:t>
            </a:r>
          </a:p>
        </p:txBody>
      </p:sp>
    </p:spTree>
    <p:extLst>
      <p:ext uri="{BB962C8B-B14F-4D97-AF65-F5344CB8AC3E}">
        <p14:creationId xmlns:p14="http://schemas.microsoft.com/office/powerpoint/2010/main" val="258816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5FD9-A838-E6FF-A79C-E41CA3A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4E69-07D5-1AA5-6DA1-7614415D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3"/>
            <a:ext cx="7810501" cy="3566160"/>
          </a:xfrm>
        </p:spPr>
        <p:txBody>
          <a:bodyPr/>
          <a:lstStyle/>
          <a:p>
            <a:r>
              <a:rPr lang="en-US" dirty="0"/>
              <a:t>The work you are doing is so important. </a:t>
            </a:r>
          </a:p>
          <a:p>
            <a:r>
              <a:rPr lang="en-US" dirty="0"/>
              <a:t>Thank you for taking time to help move this project forward. </a:t>
            </a:r>
          </a:p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8 April 2026</a:t>
            </a:r>
          </a:p>
          <a:p>
            <a:pPr lvl="1"/>
            <a:r>
              <a:rPr lang="en-US" dirty="0"/>
              <a:t>Topic:</a:t>
            </a:r>
          </a:p>
          <a:p>
            <a:pPr lvl="2"/>
            <a:r>
              <a:rPr lang="en-US" dirty="0"/>
              <a:t>Pneumococcal, Flu, MMR/MMRV ? </a:t>
            </a:r>
          </a:p>
          <a:p>
            <a:pPr lvl="2"/>
            <a:r>
              <a:rPr lang="en-US" dirty="0"/>
              <a:t>Country Interviews</a:t>
            </a:r>
          </a:p>
          <a:p>
            <a:pPr lvl="2"/>
            <a:r>
              <a:rPr lang="en-US" dirty="0"/>
              <a:t>IVC </a:t>
            </a:r>
            <a:r>
              <a:rPr lang="en-US" dirty="0" err="1"/>
              <a:t>en</a:t>
            </a:r>
            <a:r>
              <a:rPr lang="en-US" dirty="0"/>
              <a:t> Español</a:t>
            </a:r>
          </a:p>
        </p:txBody>
      </p:sp>
    </p:spTree>
    <p:extLst>
      <p:ext uri="{BB962C8B-B14F-4D97-AF65-F5344CB8AC3E}">
        <p14:creationId xmlns:p14="http://schemas.microsoft.com/office/powerpoint/2010/main" val="427486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59D76-6D2D-2A9F-E803-45D8DF11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2865121" cy="205976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2A6C1E1-528A-8622-4252-7DF7C8F541A5}"/>
              </a:ext>
            </a:extLst>
          </p:cNvPr>
          <p:cNvSpPr txBox="1">
            <a:spLocks/>
          </p:cNvSpPr>
          <p:nvPr/>
        </p:nvSpPr>
        <p:spPr>
          <a:xfrm>
            <a:off x="792480" y="2558143"/>
            <a:ext cx="2592978" cy="289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tell us:</a:t>
            </a:r>
          </a:p>
          <a:p>
            <a:pPr lvl="1"/>
            <a:r>
              <a:rPr lang="en-US" dirty="0"/>
              <a:t>Your name, </a:t>
            </a:r>
          </a:p>
          <a:p>
            <a:pPr lvl="1"/>
            <a:r>
              <a:rPr lang="en-US" dirty="0"/>
              <a:t>Your organization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9F283-F431-DA97-46B6-6921EA394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80730"/>
              </p:ext>
            </p:extLst>
          </p:nvPr>
        </p:nvGraphicFramePr>
        <p:xfrm>
          <a:off x="3708761" y="276687"/>
          <a:ext cx="4145280" cy="615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57">
                  <a:extLst>
                    <a:ext uri="{9D8B030D-6E8A-4147-A177-3AD203B41FA5}">
                      <a16:colId xmlns:a16="http://schemas.microsoft.com/office/drawing/2014/main" val="2034432431"/>
                    </a:ext>
                  </a:extLst>
                </a:gridCol>
                <a:gridCol w="2217423">
                  <a:extLst>
                    <a:ext uri="{9D8B030D-6E8A-4147-A177-3AD203B41FA5}">
                      <a16:colId xmlns:a16="http://schemas.microsoft.com/office/drawing/2014/main" val="1331199244"/>
                    </a:ext>
                  </a:extLst>
                </a:gridCol>
              </a:tblGrid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70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Nathan Bunker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183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François </a:t>
                      </a:r>
                      <a:r>
                        <a:rPr lang="en-US" sz="1600" dirty="0" err="1"/>
                        <a:t>Kaag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35100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Clément Hennequin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644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Damon Ferlazzo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525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Deepali Rastogi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44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Jeremy Rogers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NHS </a:t>
                      </a:r>
                      <a:r>
                        <a:rPr lang="en-US" sz="1600" dirty="0" err="1"/>
                        <a:t>Englnd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74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Gita Prabhakar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Laurel Okorofsky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989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Megan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71911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Paloma Hawry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8189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Patricia Zuluaga 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5356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Shelby Sandstrom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7893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Camille </a:t>
                      </a:r>
                      <a:r>
                        <a:rPr lang="en-US" sz="1600" dirty="0" err="1"/>
                        <a:t>Desielle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2000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Faisel 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2943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93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6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97E-1626-1365-5C6D-F4028004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038D-9D12-AA25-B4B0-D8940B34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2"/>
            <a:ext cx="6042661" cy="4222017"/>
          </a:xfrm>
        </p:spPr>
        <p:txBody>
          <a:bodyPr/>
          <a:lstStyle/>
          <a:p>
            <a:r>
              <a:rPr lang="en-US" dirty="0"/>
              <a:t>Updates and Events</a:t>
            </a:r>
          </a:p>
          <a:p>
            <a:r>
              <a:rPr lang="en-US" dirty="0"/>
              <a:t>Meningococcal</a:t>
            </a:r>
          </a:p>
          <a:p>
            <a:pPr lvl="1"/>
            <a:r>
              <a:rPr lang="en-US" dirty="0"/>
              <a:t>Finish Discussion</a:t>
            </a:r>
          </a:p>
          <a:p>
            <a:r>
              <a:rPr lang="en-US" dirty="0"/>
              <a:t>Other Coded Values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5FDC4D-5C19-AABD-5F64-8DC944F4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55"/>
          <a:stretch>
            <a:fillRect/>
          </a:stretch>
        </p:blipFill>
        <p:spPr>
          <a:xfrm>
            <a:off x="7383780" y="0"/>
            <a:ext cx="480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288-AE80-FF17-9845-2777A9F9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Interoperability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9C27-1892-8396-2469-694FA16E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9-12 March - </a:t>
            </a:r>
            <a:r>
              <a:rPr lang="en-US" b="1" dirty="0"/>
              <a:t>HIMSS</a:t>
            </a:r>
            <a:r>
              <a:rPr lang="en-US" dirty="0"/>
              <a:t> – IHE showcase – Las Vegas Nevada US</a:t>
            </a:r>
          </a:p>
          <a:p>
            <a:r>
              <a:rPr lang="en-US" dirty="0"/>
              <a:t>23-27 March – </a:t>
            </a:r>
            <a:r>
              <a:rPr lang="en-US" b="1" dirty="0"/>
              <a:t>IHE-Europe Connectathon </a:t>
            </a:r>
            <a:r>
              <a:rPr lang="en-US" dirty="0"/>
              <a:t>– Brussels Belgium</a:t>
            </a:r>
          </a:p>
          <a:p>
            <a:r>
              <a:rPr lang="en-US" dirty="0"/>
              <a:t>8 May – </a:t>
            </a:r>
            <a:r>
              <a:rPr lang="en-US" b="1" dirty="0"/>
              <a:t>Adult Immunization Board </a:t>
            </a:r>
            <a:r>
              <a:rPr lang="en-US" dirty="0"/>
              <a:t>– Antwerp Belgium</a:t>
            </a:r>
          </a:p>
          <a:p>
            <a:r>
              <a:rPr lang="en-US" dirty="0"/>
              <a:t>12-16 April – </a:t>
            </a:r>
            <a:r>
              <a:rPr lang="en-US" b="1" dirty="0"/>
              <a:t>SNOMED Meeting </a:t>
            </a:r>
            <a:r>
              <a:rPr lang="en-US" dirty="0"/>
              <a:t>(business) – Vienna Austria</a:t>
            </a:r>
          </a:p>
          <a:p>
            <a:r>
              <a:rPr lang="en-US" dirty="0"/>
              <a:t>28-30 April - AIRA National Meeting - Pittsburg</a:t>
            </a:r>
          </a:p>
          <a:p>
            <a:r>
              <a:rPr lang="en-US" dirty="0"/>
              <a:t>16-22 May – </a:t>
            </a:r>
            <a:r>
              <a:rPr lang="en-US" b="1" dirty="0"/>
              <a:t>HL7 Connectathon and Working Group Meeting </a:t>
            </a:r>
            <a:r>
              <a:rPr lang="en-US" dirty="0"/>
              <a:t>– SS Rotterdam Netherlands</a:t>
            </a:r>
          </a:p>
          <a:p>
            <a:r>
              <a:rPr lang="en-US" dirty="0"/>
              <a:t>15-18 June – </a:t>
            </a:r>
            <a:r>
              <a:rPr lang="en-US" b="1" dirty="0"/>
              <a:t>FHIR </a:t>
            </a:r>
            <a:r>
              <a:rPr lang="en-US" b="1" dirty="0" err="1"/>
              <a:t>DevDays</a:t>
            </a:r>
            <a:r>
              <a:rPr lang="en-US" b="1" dirty="0"/>
              <a:t> </a:t>
            </a:r>
            <a:r>
              <a:rPr lang="en-US" dirty="0"/>
              <a:t>– Minneapolis Minnesota US</a:t>
            </a:r>
          </a:p>
          <a:p>
            <a:r>
              <a:rPr lang="en-US" dirty="0"/>
              <a:t>19-25 September – </a:t>
            </a:r>
            <a:r>
              <a:rPr lang="en-US" b="1" dirty="0"/>
              <a:t>Working Group Meeting and HL7 FHIR Connectathon </a:t>
            </a:r>
            <a:r>
              <a:rPr lang="en-US" dirty="0"/>
              <a:t>– Rockville Maryland US</a:t>
            </a:r>
          </a:p>
          <a:p>
            <a:r>
              <a:rPr lang="en-US" dirty="0"/>
              <a:t>22-24 October – </a:t>
            </a:r>
            <a:r>
              <a:rPr lang="en-US" b="1" dirty="0"/>
              <a:t>SNOMED Conference </a:t>
            </a:r>
            <a:r>
              <a:rPr lang="en-US" dirty="0"/>
              <a:t>– Sydney Australia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05B6-00ED-30BC-178B-7E08D4D4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Focus Group (IFG)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24E7-0EBB-4FCA-9265-5BEDC08B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standards for immunizations</a:t>
            </a:r>
          </a:p>
          <a:p>
            <a:pPr lvl="1"/>
            <a:r>
              <a:rPr lang="en-US" dirty="0"/>
              <a:t>Fast Healthcare Interoperability Resources (FHIR)</a:t>
            </a:r>
          </a:p>
          <a:p>
            <a:r>
              <a:rPr lang="en-US" dirty="0"/>
              <a:t>Organized under the Public Health Work Group</a:t>
            </a:r>
          </a:p>
          <a:p>
            <a:pPr lvl="1"/>
            <a:r>
              <a:rPr lang="en-US" dirty="0"/>
              <a:t>Meeting every two weeks</a:t>
            </a:r>
          </a:p>
          <a:p>
            <a:pPr lvl="1"/>
            <a:r>
              <a:rPr lang="en-US" dirty="0"/>
              <a:t>Next meeting: Friday, March 13 at 11am US ET / 4pm Paris/Berlin time</a:t>
            </a:r>
          </a:p>
          <a:p>
            <a:r>
              <a:rPr lang="en-US" dirty="0"/>
              <a:t>Current topics</a:t>
            </a:r>
          </a:p>
          <a:p>
            <a:pPr lvl="1"/>
            <a:r>
              <a:rPr lang="en-US" dirty="0"/>
              <a:t>Immunization Incubator – FHIR r6 Non-Normative resources</a:t>
            </a:r>
          </a:p>
          <a:p>
            <a:pPr lvl="1"/>
            <a:r>
              <a:rPr lang="en-US" dirty="0"/>
              <a:t>Immunization Decision Support + Health, Age, Lifestyle, Occupation (</a:t>
            </a:r>
            <a:r>
              <a:rPr lang="en-US" dirty="0" err="1"/>
              <a:t>ImmDS</a:t>
            </a:r>
            <a:r>
              <a:rPr lang="en-US" dirty="0"/>
              <a:t> + HALO)</a:t>
            </a:r>
          </a:p>
        </p:txBody>
      </p:sp>
    </p:spTree>
    <p:extLst>
      <p:ext uri="{BB962C8B-B14F-4D97-AF65-F5344CB8AC3E}">
        <p14:creationId xmlns:p14="http://schemas.microsoft.com/office/powerpoint/2010/main" val="299711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7E13D9A-56B6-7F26-5CDC-AF524014C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Meningococcal Discussion</a:t>
            </a:r>
            <a:endParaRPr lang="en-US" noProof="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2401E10-D591-FAA0-09FD-89CB55358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/>
              <a:t>Syadem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3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272E-AB8C-95F7-12A2-F5B0AF43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9044D7D-4999-9BD4-45FB-42F978D95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Coded Values</a:t>
            </a:r>
            <a:endParaRPr lang="en-US" noProof="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CD7E4A1-D00A-3E90-F892-8A4FDC011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IVCI workgroup – 11 </a:t>
            </a:r>
            <a:r>
              <a:rPr lang="en-US" dirty="0"/>
              <a:t>Mar</a:t>
            </a:r>
            <a:r>
              <a:rPr lang="en-US" noProof="0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6715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B6977-E3E3-9F20-1578-4BB678CC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4645153" cy="2046268"/>
          </a:xfrm>
        </p:spPr>
        <p:txBody>
          <a:bodyPr/>
          <a:lstStyle/>
          <a:p>
            <a:r>
              <a:rPr lang="en-US" dirty="0"/>
              <a:t>Standards Always Need Two Things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4E4B9A-A5F0-8776-0025-0A584E448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844969"/>
              </p:ext>
            </p:extLst>
          </p:nvPr>
        </p:nvGraphicFramePr>
        <p:xfrm>
          <a:off x="6547103" y="1026117"/>
          <a:ext cx="4864609" cy="521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8DED-554A-CBED-FB14-69C47199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Always Need Two Things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5B54D2-1A09-ECB2-9C68-E0957584A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32528"/>
              </p:ext>
            </p:extLst>
          </p:nvPr>
        </p:nvGraphicFramePr>
        <p:xfrm>
          <a:off x="639763" y="1736725"/>
          <a:ext cx="10891837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31892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679E763D-5218-C44E-8FDD-39C595A96E21}" vid="{CC479144-96A4-1E40-948C-52C9C1CC443D}"/>
    </a:ext>
  </a:extLst>
</a:theme>
</file>

<file path=ppt/theme/theme2.xml><?xml version="1.0" encoding="utf-8"?>
<a:theme xmlns:a="http://schemas.openxmlformats.org/drawingml/2006/main" name="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IVC</Template>
  <TotalTime>2579</TotalTime>
  <Words>714</Words>
  <Application>Microsoft Office PowerPoint</Application>
  <PresentationFormat>Widescreen</PresentationFormat>
  <Paragraphs>151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Courier New</vt:lpstr>
      <vt:lpstr>Grandview Display</vt:lpstr>
      <vt:lpstr>Open Sans</vt:lpstr>
      <vt:lpstr>Open Sans Light</vt:lpstr>
      <vt:lpstr>Roboto</vt:lpstr>
      <vt:lpstr>DashVTI</vt:lpstr>
      <vt:lpstr>Green</vt:lpstr>
      <vt:lpstr>International Vaccine Codes (IVC) Initiative</vt:lpstr>
      <vt:lpstr>Welcome and Introductions</vt:lpstr>
      <vt:lpstr>Agenda</vt:lpstr>
      <vt:lpstr>Upcoming Interoperability Meetings</vt:lpstr>
      <vt:lpstr>Immunization Focus Group (IFG)</vt:lpstr>
      <vt:lpstr>Meningococcal Discussion</vt:lpstr>
      <vt:lpstr>Other Coded Values</vt:lpstr>
      <vt:lpstr>Standards Always Need Two Things</vt:lpstr>
      <vt:lpstr>Standards Always Need Two Things</vt:lpstr>
      <vt:lpstr>NUVA Solves and Important Vocabulary Gap</vt:lpstr>
      <vt:lpstr>PowerPoint Presentation</vt:lpstr>
      <vt:lpstr>Improving the ImmDS Model</vt:lpstr>
      <vt:lpstr>Contextual Conditions</vt:lpstr>
      <vt:lpstr>Maternal RSV Vaccination Status</vt:lpstr>
      <vt:lpstr>PowerPoint Presentation</vt:lpstr>
      <vt:lpstr>Example</vt:lpstr>
      <vt:lpstr>Potential Role for IVC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Bunker</dc:creator>
  <cp:lastModifiedBy>Nathan Bunker</cp:lastModifiedBy>
  <cp:revision>54</cp:revision>
  <dcterms:created xsi:type="dcterms:W3CDTF">2025-05-02T13:42:20Z</dcterms:created>
  <dcterms:modified xsi:type="dcterms:W3CDTF">2026-03-11T15:00:28Z</dcterms:modified>
</cp:coreProperties>
</file>