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3" r:id="rId2"/>
    <p:sldId id="1855" r:id="rId3"/>
    <p:sldId id="3470" r:id="rId4"/>
    <p:sldId id="347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FAB1-B543-464E-B76D-5914B7F3FAC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3285-A284-478A-BA98-EFCC187109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9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2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98C10B-F49D-4BC2-A71A-0908CF692436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0DB6F8F1-7941-4A20-87D6-F0CCC9A1B531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0DB6F8F1-7941-4A20-87D6-F0CCC9A1B531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3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0DB6F8F1-7941-4A20-87D6-F0CCC9A1B531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3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1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endParaRPr lang="en-GB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1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ith Description" type="twoColTx">
  <p:cSld name="Section Title with Description">
    <p:bg>
      <p:bgRef idx="1001">
        <a:schemeClr val="bg1"/>
      </p:bgRef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green squares&#10;&#10;AI-generated content may be incorrect.">
            <a:extLst>
              <a:ext uri="{FF2B5EF4-FFF2-40B4-BE49-F238E27FC236}">
                <a16:creationId xmlns:a16="http://schemas.microsoft.com/office/drawing/2014/main" id="{30898E20-C753-E1FB-15EF-C46C21D00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2384347" y="0"/>
            <a:ext cx="9796409" cy="6858000"/>
          </a:xfrm>
          <a:prstGeom prst="rect">
            <a:avLst/>
          </a:prstGeom>
        </p:spPr>
      </p:pic>
      <p:pic>
        <p:nvPicPr>
          <p:cNvPr id="5" name="Picture 4" descr="Museum aan de Stroom with a few windows&#10;&#10;AI-generated content may be incorrect.">
            <a:extLst>
              <a:ext uri="{FF2B5EF4-FFF2-40B4-BE49-F238E27FC236}">
                <a16:creationId xmlns:a16="http://schemas.microsoft.com/office/drawing/2014/main" id="{754C3523-74E3-5CB7-90C4-93E999CDF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59027"/>
            <a:ext cx="3537621" cy="5656745"/>
          </a:xfrm>
          <a:prstGeom prst="rect">
            <a:avLst/>
          </a:prstGeom>
        </p:spPr>
      </p:pic>
      <p:sp>
        <p:nvSpPr>
          <p:cNvPr id="28" name="Google Shape;28;p4"/>
          <p:cNvSpPr/>
          <p:nvPr/>
        </p:nvSpPr>
        <p:spPr>
          <a:xfrm>
            <a:off x="0" y="4054641"/>
            <a:ext cx="3537621" cy="2803500"/>
          </a:xfrm>
          <a:prstGeom prst="rect">
            <a:avLst/>
          </a:prstGeom>
          <a:gradFill>
            <a:gsLst>
              <a:gs pos="0">
                <a:srgbClr val="2E2E36">
                  <a:alpha val="0"/>
                </a:srgbClr>
              </a:gs>
              <a:gs pos="52000">
                <a:schemeClr val="tx1"/>
              </a:gs>
              <a:gs pos="100000">
                <a:schemeClr val="tx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750926" y="476350"/>
            <a:ext cx="8499113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4800"/>
              <a:buNone/>
              <a:defRPr sz="4800" b="1">
                <a:solidFill>
                  <a:srgbClr val="2E2E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2E36"/>
              </a:buClr>
              <a:buSzPts val="1400"/>
              <a:buNone/>
              <a:defRPr>
                <a:solidFill>
                  <a:srgbClr val="2E2E36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750926" y="2196625"/>
            <a:ext cx="8306463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2"/>
          </p:nvPr>
        </p:nvSpPr>
        <p:spPr>
          <a:xfrm>
            <a:off x="3763904" y="1453200"/>
            <a:ext cx="6532401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4841"/>
              </a:buClr>
              <a:buSzPts val="1400"/>
              <a:buNone/>
              <a:defRPr>
                <a:solidFill>
                  <a:srgbClr val="EF484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3"/>
          </p:nvPr>
        </p:nvSpPr>
        <p:spPr>
          <a:xfrm>
            <a:off x="0" y="0"/>
            <a:ext cx="1163703" cy="10749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Google Shape;25;p4">
            <a:extLst>
              <a:ext uri="{FF2B5EF4-FFF2-40B4-BE49-F238E27FC236}">
                <a16:creationId xmlns:a16="http://schemas.microsoft.com/office/drawing/2014/main" id="{0DEAA1EF-E787-3040-8C7B-71F6926E9BF3}"/>
              </a:ext>
            </a:extLst>
          </p:cNvPr>
          <p:cNvSpPr txBox="1">
            <a:spLocks/>
          </p:cNvSpPr>
          <p:nvPr userDrawn="1"/>
        </p:nvSpPr>
        <p:spPr>
          <a:xfrm>
            <a:off x="11449165" y="63700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800" smtClean="0"/>
              <a:pPr/>
              <a:t>‹N°›</a:t>
            </a:fld>
            <a:endParaRPr lang="en" sz="1800"/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712EDDEE-1518-BE95-CBDD-CEE9D254F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" y="4796620"/>
            <a:ext cx="3529825" cy="20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7E13D9A-56B6-7F26-5CDC-AF524014C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of disease</a:t>
            </a:r>
            <a:br>
              <a:rPr lang="en-US" dirty="0"/>
            </a:br>
            <a:r>
              <a:rPr lang="en-US" dirty="0"/>
              <a:t>in NUVA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2401E10-D591-FAA0-09FD-89CB55358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IVCI workgroup – 11 FEB. 2026</a:t>
            </a:r>
          </a:p>
        </p:txBody>
      </p:sp>
    </p:spTree>
    <p:extLst>
      <p:ext uri="{BB962C8B-B14F-4D97-AF65-F5344CB8AC3E}">
        <p14:creationId xmlns:p14="http://schemas.microsoft.com/office/powerpoint/2010/main" val="318735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2BCA01F-B96D-8E71-4400-815EEF11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Reminder - NUVA concepts</a:t>
            </a:r>
          </a:p>
        </p:txBody>
      </p:sp>
      <p:pic>
        <p:nvPicPr>
          <p:cNvPr id="5" name="Graphique 6" descr="Microbe avec un remplissage uni">
            <a:extLst>
              <a:ext uri="{FF2B5EF4-FFF2-40B4-BE49-F238E27FC236}">
                <a16:creationId xmlns:a16="http://schemas.microsoft.com/office/drawing/2014/main" id="{DA3C4B0B-B5BB-5C1D-E4A0-72CF69213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572" y="3027139"/>
            <a:ext cx="914400" cy="914400"/>
          </a:xfrm>
          <a:prstGeom prst="rect">
            <a:avLst/>
          </a:prstGeom>
        </p:spPr>
      </p:pic>
      <p:pic>
        <p:nvPicPr>
          <p:cNvPr id="6" name="Graphique 7" descr="Immunité avec un remplissage uni">
            <a:extLst>
              <a:ext uri="{FF2B5EF4-FFF2-40B4-BE49-F238E27FC236}">
                <a16:creationId xmlns:a16="http://schemas.microsoft.com/office/drawing/2014/main" id="{D67C50C9-D9BE-478E-829E-455187E9B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7570" y="3037373"/>
            <a:ext cx="914400" cy="914400"/>
          </a:xfrm>
          <a:prstGeom prst="rect">
            <a:avLst/>
          </a:prstGeom>
        </p:spPr>
      </p:pic>
      <p:pic>
        <p:nvPicPr>
          <p:cNvPr id="7" name="Graphique 8" descr="Seringue avec un remplissage uni">
            <a:extLst>
              <a:ext uri="{FF2B5EF4-FFF2-40B4-BE49-F238E27FC236}">
                <a16:creationId xmlns:a16="http://schemas.microsoft.com/office/drawing/2014/main" id="{E998344D-6AE9-6E38-0090-FFEBEB3E1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7513" y="3115629"/>
            <a:ext cx="914400" cy="914400"/>
          </a:xfrm>
          <a:prstGeom prst="rect">
            <a:avLst/>
          </a:prstGeom>
        </p:spPr>
      </p:pic>
      <p:pic>
        <p:nvPicPr>
          <p:cNvPr id="8" name="Graphique 9" descr="Immunité avec un remplissage uni">
            <a:extLst>
              <a:ext uri="{FF2B5EF4-FFF2-40B4-BE49-F238E27FC236}">
                <a16:creationId xmlns:a16="http://schemas.microsoft.com/office/drawing/2014/main" id="{8EA7B800-6464-9AE5-B21F-14543EB50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2321" y="1826191"/>
            <a:ext cx="914400" cy="914400"/>
          </a:xfrm>
          <a:prstGeom prst="rect">
            <a:avLst/>
          </a:prstGeom>
        </p:spPr>
      </p:pic>
      <p:pic>
        <p:nvPicPr>
          <p:cNvPr id="9" name="Graphique 10" descr="Immunité avec un remplissage uni">
            <a:extLst>
              <a:ext uri="{FF2B5EF4-FFF2-40B4-BE49-F238E27FC236}">
                <a16:creationId xmlns:a16="http://schemas.microsoft.com/office/drawing/2014/main" id="{3F9F78BD-A538-8AFD-2909-1B1BD974E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2321" y="4248555"/>
            <a:ext cx="914400" cy="914400"/>
          </a:xfrm>
          <a:prstGeom prst="rect">
            <a:avLst/>
          </a:prstGeom>
        </p:spPr>
      </p:pic>
      <p:pic>
        <p:nvPicPr>
          <p:cNvPr id="10" name="Graphique 11" descr="Microbe avec un remplissage uni">
            <a:extLst>
              <a:ext uri="{FF2B5EF4-FFF2-40B4-BE49-F238E27FC236}">
                <a16:creationId xmlns:a16="http://schemas.microsoft.com/office/drawing/2014/main" id="{9127742C-ADF5-3085-03DC-EE2D94578B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0572" y="1826191"/>
            <a:ext cx="914400" cy="914400"/>
          </a:xfrm>
          <a:prstGeom prst="rect">
            <a:avLst/>
          </a:prstGeom>
        </p:spPr>
      </p:pic>
      <p:pic>
        <p:nvPicPr>
          <p:cNvPr id="11" name="Graphique 12" descr="Microbe avec un remplissage uni">
            <a:extLst>
              <a:ext uri="{FF2B5EF4-FFF2-40B4-BE49-F238E27FC236}">
                <a16:creationId xmlns:a16="http://schemas.microsoft.com/office/drawing/2014/main" id="{31B63329-F737-2758-7BE0-7F2D32B881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9596" y="4248555"/>
            <a:ext cx="914400" cy="9144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ECB91F0-0C84-7EA4-F8B5-5B94C2FA4069}"/>
              </a:ext>
            </a:extLst>
          </p:cNvPr>
          <p:cNvCxnSpPr>
            <a:cxnSpLocks/>
          </p:cNvCxnSpPr>
          <p:nvPr/>
        </p:nvCxnSpPr>
        <p:spPr>
          <a:xfrm flipV="1">
            <a:off x="5740905" y="2409120"/>
            <a:ext cx="1296731" cy="791933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E67430-EA1A-0858-EF8A-CCF82036DEE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791398" y="3494573"/>
            <a:ext cx="1326172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699A80C-F51B-3EB4-44EC-38CB7327A8E0}"/>
              </a:ext>
            </a:extLst>
          </p:cNvPr>
          <p:cNvCxnSpPr>
            <a:cxnSpLocks/>
          </p:cNvCxnSpPr>
          <p:nvPr/>
        </p:nvCxnSpPr>
        <p:spPr>
          <a:xfrm>
            <a:off x="5709709" y="3788094"/>
            <a:ext cx="1299567" cy="917661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F546480-7653-B84C-2FAB-D5DBB92C346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928341" y="2283391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75F29E3-66B3-B63D-2F69-9E8F1D1F2CB6}"/>
              </a:ext>
            </a:extLst>
          </p:cNvPr>
          <p:cNvCxnSpPr>
            <a:cxnSpLocks/>
          </p:cNvCxnSpPr>
          <p:nvPr/>
        </p:nvCxnSpPr>
        <p:spPr>
          <a:xfrm>
            <a:off x="7927365" y="3553061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14D2D23-79AA-A94E-AD0D-4CD63F7F3CEE}"/>
              </a:ext>
            </a:extLst>
          </p:cNvPr>
          <p:cNvCxnSpPr>
            <a:cxnSpLocks/>
          </p:cNvCxnSpPr>
          <p:nvPr/>
        </p:nvCxnSpPr>
        <p:spPr>
          <a:xfrm>
            <a:off x="7928341" y="4947378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ZoneTexte 19">
            <a:extLst>
              <a:ext uri="{FF2B5EF4-FFF2-40B4-BE49-F238E27FC236}">
                <a16:creationId xmlns:a16="http://schemas.microsoft.com/office/drawing/2014/main" id="{4B33E570-20F4-B930-B8F8-DF52F0BD5FB7}"/>
              </a:ext>
            </a:extLst>
          </p:cNvPr>
          <p:cNvSpPr txBox="1"/>
          <p:nvPr/>
        </p:nvSpPr>
        <p:spPr>
          <a:xfrm>
            <a:off x="4464017" y="1177958"/>
            <a:ext cx="163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Vaccine code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(1396)</a:t>
            </a: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262B4E60-D52B-A0A9-EDA1-8C31C9E5D66A}"/>
              </a:ext>
            </a:extLst>
          </p:cNvPr>
          <p:cNvSpPr txBox="1"/>
          <p:nvPr/>
        </p:nvSpPr>
        <p:spPr>
          <a:xfrm>
            <a:off x="7037636" y="1178803"/>
            <a:ext cx="116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Valence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(428)</a:t>
            </a:r>
          </a:p>
        </p:txBody>
      </p:sp>
      <p:sp>
        <p:nvSpPr>
          <p:cNvPr id="20" name="ZoneTexte 21">
            <a:extLst>
              <a:ext uri="{FF2B5EF4-FFF2-40B4-BE49-F238E27FC236}">
                <a16:creationId xmlns:a16="http://schemas.microsoft.com/office/drawing/2014/main" id="{9A3ADE48-B986-2ABD-AD31-FBBAACFF410A}"/>
              </a:ext>
            </a:extLst>
          </p:cNvPr>
          <p:cNvSpPr txBox="1"/>
          <p:nvPr/>
        </p:nvSpPr>
        <p:spPr>
          <a:xfrm>
            <a:off x="9145681" y="1178803"/>
            <a:ext cx="17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Target disease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(65)</a:t>
            </a:r>
          </a:p>
        </p:txBody>
      </p:sp>
      <p:sp>
        <p:nvSpPr>
          <p:cNvPr id="21" name="ZoneTexte 22">
            <a:extLst>
              <a:ext uri="{FF2B5EF4-FFF2-40B4-BE49-F238E27FC236}">
                <a16:creationId xmlns:a16="http://schemas.microsoft.com/office/drawing/2014/main" id="{45AA60AE-C833-1984-37AB-C3AD605CDC68}"/>
              </a:ext>
            </a:extLst>
          </p:cNvPr>
          <p:cNvSpPr txBox="1"/>
          <p:nvPr/>
        </p:nvSpPr>
        <p:spPr>
          <a:xfrm>
            <a:off x="5457929" y="2372252"/>
            <a:ext cx="110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Contains</a:t>
            </a:r>
          </a:p>
        </p:txBody>
      </p:sp>
      <p:sp>
        <p:nvSpPr>
          <p:cNvPr id="22" name="ZoneTexte 23">
            <a:extLst>
              <a:ext uri="{FF2B5EF4-FFF2-40B4-BE49-F238E27FC236}">
                <a16:creationId xmlns:a16="http://schemas.microsoft.com/office/drawing/2014/main" id="{D20ECE0A-F4E4-12CF-1A3B-DEC5DFEA87BC}"/>
              </a:ext>
            </a:extLst>
          </p:cNvPr>
          <p:cNvSpPr txBox="1"/>
          <p:nvPr/>
        </p:nvSpPr>
        <p:spPr>
          <a:xfrm>
            <a:off x="8191997" y="1888815"/>
            <a:ext cx="110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Prevents</a:t>
            </a:r>
          </a:p>
        </p:txBody>
      </p:sp>
      <p:pic>
        <p:nvPicPr>
          <p:cNvPr id="23" name="Graphique 24" descr="Label avec un remplissage uni">
            <a:extLst>
              <a:ext uri="{FF2B5EF4-FFF2-40B4-BE49-F238E27FC236}">
                <a16:creationId xmlns:a16="http://schemas.microsoft.com/office/drawing/2014/main" id="{97DC7FCF-260B-4057-748F-2DB69445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1918378"/>
            <a:ext cx="914400" cy="914400"/>
          </a:xfrm>
          <a:prstGeom prst="rect">
            <a:avLst/>
          </a:prstGeom>
        </p:spPr>
      </p:pic>
      <p:pic>
        <p:nvPicPr>
          <p:cNvPr id="24" name="Graphique 25" descr="Label avec un remplissage uni">
            <a:extLst>
              <a:ext uri="{FF2B5EF4-FFF2-40B4-BE49-F238E27FC236}">
                <a16:creationId xmlns:a16="http://schemas.microsoft.com/office/drawing/2014/main" id="{695CE019-7388-33C6-9ECA-71D095A2CA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2631790"/>
            <a:ext cx="914400" cy="914400"/>
          </a:xfrm>
          <a:prstGeom prst="rect">
            <a:avLst/>
          </a:prstGeom>
        </p:spPr>
      </p:pic>
      <p:pic>
        <p:nvPicPr>
          <p:cNvPr id="25" name="Graphique 26" descr="Label avec un remplissage uni">
            <a:extLst>
              <a:ext uri="{FF2B5EF4-FFF2-40B4-BE49-F238E27FC236}">
                <a16:creationId xmlns:a16="http://schemas.microsoft.com/office/drawing/2014/main" id="{4CB58658-0695-2093-7064-1FC9121284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3326653"/>
            <a:ext cx="914400" cy="914400"/>
          </a:xfrm>
          <a:prstGeom prst="rect">
            <a:avLst/>
          </a:prstGeom>
        </p:spPr>
      </p:pic>
      <p:pic>
        <p:nvPicPr>
          <p:cNvPr id="26" name="Graphique 27" descr="Label avec un remplissage uni">
            <a:extLst>
              <a:ext uri="{FF2B5EF4-FFF2-40B4-BE49-F238E27FC236}">
                <a16:creationId xmlns:a16="http://schemas.microsoft.com/office/drawing/2014/main" id="{6B95D935-6066-E09D-C26C-BD708FF60B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4087976"/>
            <a:ext cx="914400" cy="914400"/>
          </a:xfrm>
          <a:prstGeom prst="rect">
            <a:avLst/>
          </a:prstGeom>
        </p:spPr>
      </p:pic>
      <p:sp>
        <p:nvSpPr>
          <p:cNvPr id="27" name="ZoneTexte 28">
            <a:extLst>
              <a:ext uri="{FF2B5EF4-FFF2-40B4-BE49-F238E27FC236}">
                <a16:creationId xmlns:a16="http://schemas.microsoft.com/office/drawing/2014/main" id="{D91D72D3-1D8D-4AEF-95D2-EB0BE7427D32}"/>
              </a:ext>
            </a:extLst>
          </p:cNvPr>
          <p:cNvSpPr txBox="1"/>
          <p:nvPr/>
        </p:nvSpPr>
        <p:spPr>
          <a:xfrm>
            <a:off x="1765081" y="1178803"/>
            <a:ext cx="232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codes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(7249 in 21 codifications)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38C9938-CB5B-16CB-9C96-BDFF4A3468DD}"/>
              </a:ext>
            </a:extLst>
          </p:cNvPr>
          <p:cNvCxnSpPr>
            <a:cxnSpLocks/>
          </p:cNvCxnSpPr>
          <p:nvPr/>
        </p:nvCxnSpPr>
        <p:spPr>
          <a:xfrm flipH="1" flipV="1">
            <a:off x="3255273" y="2518278"/>
            <a:ext cx="1528142" cy="833199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77B4456-E9A3-6638-0005-C228F6F6B861}"/>
              </a:ext>
            </a:extLst>
          </p:cNvPr>
          <p:cNvCxnSpPr>
            <a:cxnSpLocks/>
          </p:cNvCxnSpPr>
          <p:nvPr/>
        </p:nvCxnSpPr>
        <p:spPr>
          <a:xfrm flipH="1" flipV="1">
            <a:off x="3286694" y="3187659"/>
            <a:ext cx="1422036" cy="25029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BE93EE-4096-A105-7CD3-499A49B55354}"/>
              </a:ext>
            </a:extLst>
          </p:cNvPr>
          <p:cNvCxnSpPr>
            <a:cxnSpLocks/>
            <a:stCxn id="7" idx="1"/>
            <a:endCxn id="25" idx="3"/>
          </p:cNvCxnSpPr>
          <p:nvPr/>
        </p:nvCxnSpPr>
        <p:spPr>
          <a:xfrm flipH="1">
            <a:off x="3382255" y="3572829"/>
            <a:ext cx="1315258" cy="21102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6E47D03-AEFB-6C43-58DE-A0FCFC8AA31E}"/>
              </a:ext>
            </a:extLst>
          </p:cNvPr>
          <p:cNvCxnSpPr>
            <a:cxnSpLocks/>
          </p:cNvCxnSpPr>
          <p:nvPr/>
        </p:nvCxnSpPr>
        <p:spPr>
          <a:xfrm flipH="1">
            <a:off x="3423059" y="3683348"/>
            <a:ext cx="1278106" cy="701562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ZoneTexte 33">
            <a:extLst>
              <a:ext uri="{FF2B5EF4-FFF2-40B4-BE49-F238E27FC236}">
                <a16:creationId xmlns:a16="http://schemas.microsoft.com/office/drawing/2014/main" id="{3F44F05C-6ADC-C062-C31A-3C896A43ADD5}"/>
              </a:ext>
            </a:extLst>
          </p:cNvPr>
          <p:cNvSpPr txBox="1"/>
          <p:nvPr/>
        </p:nvSpPr>
        <p:spPr>
          <a:xfrm>
            <a:off x="3556464" y="4380223"/>
            <a:ext cx="166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Exact Match</a:t>
            </a:r>
          </a:p>
        </p:txBody>
      </p:sp>
      <p:sp>
        <p:nvSpPr>
          <p:cNvPr id="33" name="ZoneTexte 34">
            <a:extLst>
              <a:ext uri="{FF2B5EF4-FFF2-40B4-BE49-F238E27FC236}">
                <a16:creationId xmlns:a16="http://schemas.microsoft.com/office/drawing/2014/main" id="{A166ACB7-3541-D7F0-5AA0-83673394A6FC}"/>
              </a:ext>
            </a:extLst>
          </p:cNvPr>
          <p:cNvSpPr txBox="1"/>
          <p:nvPr/>
        </p:nvSpPr>
        <p:spPr>
          <a:xfrm>
            <a:off x="3973313" y="4938940"/>
            <a:ext cx="309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Counted on October 6</a:t>
            </a:r>
            <a:r>
              <a:rPr lang="en-US" sz="1600" baseline="300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16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, 2025</a:t>
            </a:r>
            <a:endParaRPr lang="en-US" sz="1600" noProof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F2180CF-2580-8BC9-6862-DD83CC202FBC}"/>
              </a:ext>
            </a:extLst>
          </p:cNvPr>
          <p:cNvGrpSpPr/>
          <p:nvPr/>
        </p:nvGrpSpPr>
        <p:grpSpPr>
          <a:xfrm>
            <a:off x="2346158" y="5431500"/>
            <a:ext cx="8017838" cy="532810"/>
            <a:chOff x="2346158" y="5431500"/>
            <a:chExt cx="8017838" cy="5328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FDAB1A-1200-5683-235B-3854BB0AEE37}"/>
                </a:ext>
              </a:extLst>
            </p:cNvPr>
            <p:cNvSpPr/>
            <p:nvPr/>
          </p:nvSpPr>
          <p:spPr>
            <a:xfrm>
              <a:off x="2346158" y="5433106"/>
              <a:ext cx="2733522" cy="5312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noProof="0" dirty="0"/>
                <a:t>Transcription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4333AA-214A-880C-594E-B8D476AE5941}"/>
                </a:ext>
              </a:extLst>
            </p:cNvPr>
            <p:cNvSpPr/>
            <p:nvPr/>
          </p:nvSpPr>
          <p:spPr>
            <a:xfrm>
              <a:off x="5079680" y="5431500"/>
              <a:ext cx="5284316" cy="5312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noProof="0" dirty="0"/>
                <a:t>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53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F0EA6F-2C35-AD71-788A-E0B8C93A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 with the notion of disease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A6798C-CEA2-2338-396D-6C6C089A87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" y="1160462"/>
            <a:ext cx="10744200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 dirty="0">
                <a:solidFill>
                  <a:srgbClr val="0070C0"/>
                </a:solidFill>
              </a:rPr>
              <a:t>Consistency issue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 valence is targeted to a certain pathogen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An infectious disease is the clinical effect of a pathogen</a:t>
            </a:r>
          </a:p>
          <a:p>
            <a:pPr marL="0" indent="0">
              <a:buNone/>
            </a:pPr>
            <a:r>
              <a:rPr lang="en-US" b="1" noProof="0" dirty="0">
                <a:solidFill>
                  <a:schemeClr val="tx1"/>
                </a:solidFill>
              </a:rPr>
              <a:t>But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Different pathogens may cause a same disease (ex. Meningitidis)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 same pathogen can cause different diseases (ex. Lepra and Tuberculosis)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Some valences may have side effects on nearby pathogens (ex. Mening. B and Gonorrhea)</a:t>
            </a:r>
          </a:p>
          <a:p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88B11-ED4D-8653-3AAB-D73EDDE5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785643"/>
          </a:xfrm>
        </p:spPr>
        <p:txBody>
          <a:bodyPr/>
          <a:lstStyle/>
          <a:p>
            <a:r>
              <a:rPr lang="en-US" noProof="0" dirty="0"/>
              <a:t>Proposed enhancement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3B8A1-9EA9-7606-02B0-41E91A78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226127"/>
            <a:ext cx="10890928" cy="4076856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Allow one valence to address several diseases.</a:t>
            </a:r>
          </a:p>
          <a:p>
            <a:r>
              <a:rPr lang="en-US" sz="2400" b="1" noProof="0" dirty="0"/>
              <a:t>Allowed if and only if the diseases are caused by a same pathogen or nearby pathogens with a same signature addressed by the valence.</a:t>
            </a:r>
            <a:br>
              <a:rPr lang="en-US" sz="2400" b="1" noProof="0" dirty="0"/>
            </a:br>
            <a:r>
              <a:rPr lang="en-US" sz="2400" b="1" noProof="0" dirty="0">
                <a:solidFill>
                  <a:srgbClr val="0070C0"/>
                </a:solidFill>
              </a:rPr>
              <a:t>(Tdap cannot be a valence, it corresponds to three different pathogens)</a:t>
            </a:r>
          </a:p>
          <a:p>
            <a:r>
              <a:rPr lang="en-US" sz="2400" b="1" noProof="0" dirty="0"/>
              <a:t>A valence</a:t>
            </a:r>
            <a:r>
              <a:rPr lang="en-US" sz="2400" b="1" dirty="0"/>
              <a:t> inherits from the target diseases of the parent valences.</a:t>
            </a:r>
            <a:endParaRPr lang="en-US" sz="2400" b="1" noProof="0" dirty="0"/>
          </a:p>
          <a:p>
            <a:r>
              <a:rPr lang="en-US" sz="2400" b="1" noProof="0" dirty="0"/>
              <a:t>For Clinical Decision Support, use the top-level valences rather than the diseases as the categories to determine the vaccination status</a:t>
            </a:r>
            <a:br>
              <a:rPr lang="en-US" sz="2400" b="1" noProof="0" dirty="0"/>
            </a:br>
            <a:r>
              <a:rPr lang="en-US" sz="2400" b="1" noProof="0" dirty="0"/>
              <a:t>(ex. : </a:t>
            </a:r>
            <a:r>
              <a:rPr lang="en-US" sz="2400" b="1" noProof="0"/>
              <a:t>differentiate Meningitidis B and ACWY).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37603530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F2A9E518-72F0-4344-B024-E9CF6F069DD7}" vid="{5194E99F-4170-4516-A0B0-269160D3A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IVC</Template>
  <TotalTime>633</TotalTime>
  <Words>220</Words>
  <Application>Microsoft Office PowerPoint</Application>
  <PresentationFormat>Grand écran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Grandview Display</vt:lpstr>
      <vt:lpstr>Open Sans</vt:lpstr>
      <vt:lpstr>Roboto</vt:lpstr>
      <vt:lpstr>Symbol</vt:lpstr>
      <vt:lpstr>DashVTI</vt:lpstr>
      <vt:lpstr>Concept of disease in NUVA</vt:lpstr>
      <vt:lpstr>Reminder - NUVA concepts</vt:lpstr>
      <vt:lpstr>Issues with the notion of disease</vt:lpstr>
      <vt:lpstr>Proposed enhancement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François KAAG</dc:creator>
  <cp:lastModifiedBy>François KAAG</cp:lastModifiedBy>
  <cp:revision>37</cp:revision>
  <dcterms:created xsi:type="dcterms:W3CDTF">2025-04-11T14:42:19Z</dcterms:created>
  <dcterms:modified xsi:type="dcterms:W3CDTF">2026-02-09T10:12:04Z</dcterms:modified>
</cp:coreProperties>
</file>